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ofapps.com/data/doordash-statistics/" TargetMode="External"/><Relationship Id="rId3" Type="http://schemas.openxmlformats.org/officeDocument/2006/relationships/hyperlink" Target="https://ir.doordash.com/financials/sec-filings/default.aspx" TargetMode="External"/><Relationship Id="rId4" Type="http://schemas.openxmlformats.org/officeDocument/2006/relationships/hyperlink" Target="http://finance.yahoo.com/" TargetMode="External"/><Relationship Id="rId5" Type="http://schemas.openxmlformats.org/officeDocument/2006/relationships/hyperlink" Target="https://finance.yahoo.com/quote/DASH/history/?period1=1640995200&amp;period2=1712016000"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ofapps.com/data/doordash-statistics/" TargetMode="External"/><Relationship Id="rId3" Type="http://schemas.openxmlformats.org/officeDocument/2006/relationships/hyperlink" Target="http://finance.yahoo.com/" TargetMode="External"/><Relationship Id="rId4" Type="http://schemas.openxmlformats.org/officeDocument/2006/relationships/hyperlink" Target="https://finance.yahoo.com/quote/DASH/history/?period1=1640995200&amp;period2=171201600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0bb2a29f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0bb2a29f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f0bb2a29f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f0bb2a29f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0f55a261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f0f55a261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 Using Prophet to predict the future data of the stock and gross profits.</a:t>
            </a:r>
            <a:endParaRPr/>
          </a:p>
          <a:p>
            <a:pPr indent="0" lvl="0" marL="0" rtl="0" algn="l">
              <a:spcBef>
                <a:spcPts val="0"/>
              </a:spcBef>
              <a:spcAft>
                <a:spcPts val="0"/>
              </a:spcAft>
              <a:buNone/>
            </a:pPr>
            <a:r>
              <a:rPr lang="en"/>
              <a:t>The uncertainty intervals widen as the future forecast progresses. We were curious how these two financials would be like in the future based on past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fd0fce03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7fd0fce03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 While we were working on the data, financial data was released for Q2 of 2024. </a:t>
            </a:r>
            <a:endParaRPr/>
          </a:p>
          <a:p>
            <a:pPr indent="0" lvl="0" marL="0" rtl="0" algn="l">
              <a:spcBef>
                <a:spcPts val="0"/>
              </a:spcBef>
              <a:spcAft>
                <a:spcPts val="0"/>
              </a:spcAft>
              <a:buNone/>
            </a:pPr>
            <a:r>
              <a:rPr lang="en"/>
              <a:t>Therefore we can compare the forecast value against the actual.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feeffd6d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feeffd6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 While we were working on the data, financial data was released for Q2 of 2024. </a:t>
            </a:r>
            <a:endParaRPr/>
          </a:p>
          <a:p>
            <a:pPr indent="0" lvl="0" marL="0" rtl="0" algn="l">
              <a:spcBef>
                <a:spcPts val="0"/>
              </a:spcBef>
              <a:spcAft>
                <a:spcPts val="0"/>
              </a:spcAft>
              <a:buNone/>
            </a:pPr>
            <a:r>
              <a:rPr lang="en"/>
              <a:t>Therefore we can compare the forecast value against the actual. About a 155 million difference.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0bb2a29f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f0bb2a29f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Tuan: With this data collected, there are more information we can compare against to see why there are changes in the financials of DASH.</a:t>
            </a:r>
            <a:endParaRPr/>
          </a:p>
          <a:p>
            <a:pPr indent="0" lvl="0" marL="0" rtl="0" algn="l">
              <a:spcBef>
                <a:spcPts val="0"/>
              </a:spcBef>
              <a:spcAft>
                <a:spcPts val="0"/>
              </a:spcAft>
              <a:buNone/>
            </a:pPr>
            <a:r>
              <a:rPr lang="en"/>
              <a:t>With this data </a:t>
            </a:r>
            <a:r>
              <a:rPr lang="en"/>
              <a:t>analysis, DASH can improve their business practices or prepare for downturns.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7fd0fce03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7fd0fce03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fd0fce03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7fd0fce03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0bb2a29f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0bb2a29f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Examining the profitability and stock share value of DoorDash provided vital information about how much the company has grown and the direction they are headed in. </a:t>
            </a:r>
            <a:endParaRPr/>
          </a:p>
          <a:p>
            <a:pPr indent="0" lvl="0" marL="0" rtl="0" algn="l">
              <a:spcBef>
                <a:spcPts val="0"/>
              </a:spcBef>
              <a:spcAft>
                <a:spcPts val="0"/>
              </a:spcAft>
              <a:buNone/>
            </a:pPr>
            <a:r>
              <a:rPr lang="en"/>
              <a:t>By taking the financial statements provided by DoorDash and converting them into graphs, we were able to transform the information into easy to read documentation of their growth starting from 2022 up until 2024.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0bb2a29f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f0bb2a29f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Where the data came from :</a:t>
            </a:r>
            <a:endParaRPr>
              <a:solidFill>
                <a:schemeClr val="dk1"/>
              </a:solidFill>
            </a:endParaRPr>
          </a:p>
          <a:p>
            <a:pPr indent="0" lvl="0" marL="0" rtl="0" algn="l">
              <a:spcBef>
                <a:spcPts val="0"/>
              </a:spcBef>
              <a:spcAft>
                <a:spcPts val="0"/>
              </a:spcAft>
              <a:buNone/>
            </a:pPr>
            <a:r>
              <a:rPr lang="en" u="sng">
                <a:solidFill>
                  <a:schemeClr val="dk1"/>
                </a:solidFill>
                <a:hlinkClick r:id="rId2">
                  <a:extLst>
                    <a:ext uri="{A12FA001-AC4F-418D-AE19-62706E023703}">
                      <ahyp:hlinkClr val="tx"/>
                    </a:ext>
                  </a:extLst>
                </a:hlinkClick>
              </a:rPr>
              <a:t>DoorDash Revenue and Usage Statistics (2024) - Business of Apps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DoorDash Investor Relations </a:t>
            </a:r>
            <a:r>
              <a:rPr lang="en" u="sng">
                <a:solidFill>
                  <a:srgbClr val="EB8067"/>
                </a:solidFill>
                <a:hlinkClick r:id="rId3">
                  <a:extLst>
                    <a:ext uri="{A12FA001-AC4F-418D-AE19-62706E023703}">
                      <ahyp:hlinkClr val="tx"/>
                    </a:ext>
                  </a:extLst>
                </a:hlinkClick>
              </a:rPr>
              <a:t>https://ir.doordash.com/financials/sec-filings/default.aspx</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150">
                <a:solidFill>
                  <a:schemeClr val="dk1"/>
                </a:solidFill>
              </a:rPr>
              <a:t>source data reference for the stock data of DoorDash came from </a:t>
            </a:r>
            <a:r>
              <a:rPr lang="en" sz="1150">
                <a:solidFill>
                  <a:schemeClr val="dk1"/>
                </a:solidFill>
                <a:uFill>
                  <a:noFill/>
                </a:uFill>
                <a:hlinkClick r:id="rId4">
                  <a:extLst>
                    <a:ext uri="{A12FA001-AC4F-418D-AE19-62706E023703}">
                      <ahyp:hlinkClr val="tx"/>
                    </a:ext>
                  </a:extLst>
                </a:hlinkClick>
              </a:rPr>
              <a:t>finance.yahoo.com</a:t>
            </a:r>
            <a:r>
              <a:rPr lang="en" sz="1150">
                <a:solidFill>
                  <a:schemeClr val="dk1"/>
                </a:solidFill>
              </a:rPr>
              <a:t>.</a:t>
            </a:r>
            <a:endParaRPr sz="1150">
              <a:solidFill>
                <a:schemeClr val="dk1"/>
              </a:solidFill>
            </a:endParaRPr>
          </a:p>
          <a:p>
            <a:pPr indent="0" lvl="0" marL="0" rtl="0" algn="l">
              <a:spcBef>
                <a:spcPts val="0"/>
              </a:spcBef>
              <a:spcAft>
                <a:spcPts val="0"/>
              </a:spcAft>
              <a:buNone/>
            </a:pPr>
            <a:r>
              <a:rPr lang="en" sz="1150">
                <a:solidFill>
                  <a:schemeClr val="dk1"/>
                </a:solidFill>
              </a:rPr>
              <a:t>More specifically from this this web address: </a:t>
            </a:r>
            <a:r>
              <a:rPr lang="en" sz="1150">
                <a:solidFill>
                  <a:schemeClr val="dk1"/>
                </a:solidFill>
                <a:uFill>
                  <a:noFill/>
                </a:uFill>
                <a:hlinkClick r:id="rId5">
                  <a:extLst>
                    <a:ext uri="{A12FA001-AC4F-418D-AE19-62706E023703}">
                      <ahyp:hlinkClr val="tx"/>
                    </a:ext>
                  </a:extLst>
                </a:hlinkClick>
              </a:rPr>
              <a:t>https://finance.yahoo.com/quote/DASH/history/?period1=1640995200&amp;period2=1712016000</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0bb2a29f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f0bb2a29f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Where the data came from :</a:t>
            </a:r>
            <a:endParaRPr>
              <a:solidFill>
                <a:schemeClr val="dk1"/>
              </a:solidFill>
            </a:endParaRPr>
          </a:p>
          <a:p>
            <a:pPr indent="0" lvl="0" marL="0" rtl="0" algn="l">
              <a:spcBef>
                <a:spcPts val="0"/>
              </a:spcBef>
              <a:spcAft>
                <a:spcPts val="0"/>
              </a:spcAft>
              <a:buNone/>
            </a:pPr>
            <a:r>
              <a:rPr lang="en" u="sng">
                <a:solidFill>
                  <a:schemeClr val="dk1"/>
                </a:solidFill>
                <a:hlinkClick r:id="rId2">
                  <a:extLst>
                    <a:ext uri="{A12FA001-AC4F-418D-AE19-62706E023703}">
                      <ahyp:hlinkClr val="tx"/>
                    </a:ext>
                  </a:extLst>
                </a:hlinkClick>
              </a:rPr>
              <a:t>DoorDash Revenue and Usage Statistics (2024) - Business of Apps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150">
                <a:solidFill>
                  <a:schemeClr val="dk1"/>
                </a:solidFill>
              </a:rPr>
              <a:t>source data reference for the stock data of DoorDash came from </a:t>
            </a:r>
            <a:r>
              <a:rPr lang="en" sz="1150">
                <a:solidFill>
                  <a:schemeClr val="dk1"/>
                </a:solidFill>
                <a:uFill>
                  <a:noFill/>
                </a:uFill>
                <a:hlinkClick r:id="rId3">
                  <a:extLst>
                    <a:ext uri="{A12FA001-AC4F-418D-AE19-62706E023703}">
                      <ahyp:hlinkClr val="tx"/>
                    </a:ext>
                  </a:extLst>
                </a:hlinkClick>
              </a:rPr>
              <a:t>finance.yahoo.com</a:t>
            </a:r>
            <a:r>
              <a:rPr lang="en" sz="1150">
                <a:solidFill>
                  <a:schemeClr val="dk1"/>
                </a:solidFill>
              </a:rPr>
              <a:t>.</a:t>
            </a:r>
            <a:endParaRPr sz="1150">
              <a:solidFill>
                <a:schemeClr val="dk1"/>
              </a:solidFill>
            </a:endParaRPr>
          </a:p>
          <a:p>
            <a:pPr indent="0" lvl="0" marL="0" rtl="0" algn="l">
              <a:spcBef>
                <a:spcPts val="0"/>
              </a:spcBef>
              <a:spcAft>
                <a:spcPts val="0"/>
              </a:spcAft>
              <a:buNone/>
            </a:pPr>
            <a:r>
              <a:rPr lang="en" sz="1150">
                <a:solidFill>
                  <a:schemeClr val="dk1"/>
                </a:solidFill>
              </a:rPr>
              <a:t>More specifically from this this web address: </a:t>
            </a:r>
            <a:r>
              <a:rPr lang="en" sz="1150">
                <a:solidFill>
                  <a:schemeClr val="dk1"/>
                </a:solidFill>
                <a:uFill>
                  <a:noFill/>
                </a:uFill>
                <a:hlinkClick r:id="rId4">
                  <a:extLst>
                    <a:ext uri="{A12FA001-AC4F-418D-AE19-62706E023703}">
                      <ahyp:hlinkClr val="tx"/>
                    </a:ext>
                  </a:extLst>
                </a:hlinkClick>
              </a:rPr>
              <a:t>https://finance.yahoo.com/quote/DASH/history/?period1=1640995200&amp;period2=1712016000</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0bb2a29f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f0bb2a29f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Include any relevant code or demonstrations of the application or analysis.</a:t>
            </a:r>
            <a:endParaRPr/>
          </a:p>
          <a:p>
            <a:pPr indent="0" lvl="0" marL="0" rtl="0" algn="l">
              <a:spcBef>
                <a:spcPts val="0"/>
              </a:spcBef>
              <a:spcAft>
                <a:spcPts val="0"/>
              </a:spcAft>
              <a:buNone/>
            </a:pPr>
            <a:r>
              <a:rPr lang="en"/>
              <a:t>Discuss any unanticipated insights or problems that arose and how you resolved them.</a:t>
            </a:r>
            <a:endParaRPr/>
          </a:p>
          <a:p>
            <a:pPr indent="0" lvl="0" marL="0" rtl="0" algn="l">
              <a:spcBef>
                <a:spcPts val="0"/>
              </a:spcBef>
              <a:spcAft>
                <a:spcPts val="0"/>
              </a:spcAft>
              <a:buNone/>
            </a:pPr>
            <a:r>
              <a:rPr lang="en"/>
              <a:t>Use Prophet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0bb2a29f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f0bb2a29f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Sy</a:t>
            </a:r>
            <a:endParaRPr/>
          </a:p>
          <a:p>
            <a:pPr indent="0" lvl="0" marL="0" rtl="0" algn="l">
              <a:spcBef>
                <a:spcPts val="0"/>
              </a:spcBef>
              <a:spcAft>
                <a:spcPts val="0"/>
              </a:spcAft>
              <a:buClr>
                <a:schemeClr val="dk1"/>
              </a:buClr>
              <a:buSzPts val="1100"/>
              <a:buFont typeface="Arial"/>
              <a:buNone/>
            </a:pPr>
            <a:r>
              <a:rPr lang="en"/>
              <a:t>Include relevant images or examples to support your work.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If the project goal was not achieved, discuss the issues and how you attempted to resolve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f0bb2a29f0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f0bb2a29f0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a:t>
            </a:r>
            <a:endParaRPr/>
          </a:p>
          <a:p>
            <a:pPr indent="0" lvl="0" marL="0" rtl="0" algn="l">
              <a:spcBef>
                <a:spcPts val="0"/>
              </a:spcBef>
              <a:spcAft>
                <a:spcPts val="0"/>
              </a:spcAft>
              <a:buNone/>
            </a:pPr>
            <a:r>
              <a:rPr lang="en"/>
              <a:t>Gradual increase until Q1 of 2023 but mellows out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f0f55a261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f0f55a261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color pink is the background color so that can be changed easily. The white splotch is two white pieces lined up. They can be moved because they are just images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f0bb2a29f0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f0bb2a29f0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descr="Tag=AccentColor&#10;Flavor=Light&#10;Target=Fill" id="12" name="Google Shape;12;p2"/>
          <p:cNvSpPr/>
          <p:nvPr/>
        </p:nvSpPr>
        <p:spPr>
          <a:xfrm>
            <a:off x="-1" y="0"/>
            <a:ext cx="5877032" cy="5143500"/>
          </a:xfrm>
          <a:custGeom>
            <a:rect b="b" l="l" r="r" t="t"/>
            <a:pathLst>
              <a:path extrusionOk="0" h="6858000" w="7534656">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13" name="Google Shape;13;p2"/>
          <p:cNvSpPr txBox="1"/>
          <p:nvPr>
            <p:ph type="ctrTitle"/>
          </p:nvPr>
        </p:nvSpPr>
        <p:spPr>
          <a:xfrm>
            <a:off x="699516" y="1255014"/>
            <a:ext cx="4197000" cy="26334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600"/>
              <a:buFont typeface="Abril Fatface"/>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 name="Google Shape;14;p2"/>
          <p:cNvSpPr txBox="1"/>
          <p:nvPr>
            <p:ph idx="1" type="subTitle"/>
          </p:nvPr>
        </p:nvSpPr>
        <p:spPr>
          <a:xfrm>
            <a:off x="6083046" y="1255910"/>
            <a:ext cx="2551200" cy="26316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Clr>
                <a:schemeClr val="dk1"/>
              </a:buClr>
              <a:buSzPts val="2100"/>
              <a:buNone/>
              <a:defRPr sz="2100" cap="none"/>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2 pictures">
  <p:cSld name="Title and Content with 2 pictures">
    <p:spTree>
      <p:nvGrpSpPr>
        <p:cNvPr id="91" name="Shape 91"/>
        <p:cNvGrpSpPr/>
        <p:nvPr/>
      </p:nvGrpSpPr>
      <p:grpSpPr>
        <a:xfrm>
          <a:off x="0" y="0"/>
          <a:ext cx="0" cy="0"/>
          <a:chOff x="0" y="0"/>
          <a:chExt cx="0" cy="0"/>
        </a:xfrm>
      </p:grpSpPr>
      <p:sp>
        <p:nvSpPr>
          <p:cNvPr id="92" name="Google Shape;92;p11"/>
          <p:cNvSpPr/>
          <p:nvPr>
            <p:ph idx="2" type="pic"/>
          </p:nvPr>
        </p:nvSpPr>
        <p:spPr>
          <a:xfrm>
            <a:off x="0" y="0"/>
            <a:ext cx="4578900" cy="3143400"/>
          </a:xfrm>
          <a:prstGeom prst="rect">
            <a:avLst/>
          </a:prstGeom>
          <a:noFill/>
          <a:ln>
            <a:noFill/>
          </a:ln>
        </p:spPr>
      </p:sp>
      <p:sp>
        <p:nvSpPr>
          <p:cNvPr id="93" name="Google Shape;93;p11"/>
          <p:cNvSpPr/>
          <p:nvPr>
            <p:ph idx="3" type="pic"/>
          </p:nvPr>
        </p:nvSpPr>
        <p:spPr>
          <a:xfrm>
            <a:off x="346815" y="3228313"/>
            <a:ext cx="4060500" cy="1915200"/>
          </a:xfrm>
          <a:prstGeom prst="rect">
            <a:avLst/>
          </a:prstGeom>
          <a:noFill/>
          <a:ln>
            <a:noFill/>
          </a:ln>
        </p:spPr>
      </p:sp>
      <p:sp>
        <p:nvSpPr>
          <p:cNvPr id="94" name="Google Shape;94;p11"/>
          <p:cNvSpPr txBox="1"/>
          <p:nvPr>
            <p:ph type="title"/>
          </p:nvPr>
        </p:nvSpPr>
        <p:spPr>
          <a:xfrm>
            <a:off x="5054346" y="274320"/>
            <a:ext cx="3463200" cy="1934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11"/>
          <p:cNvSpPr txBox="1"/>
          <p:nvPr>
            <p:ph idx="1" type="body"/>
          </p:nvPr>
        </p:nvSpPr>
        <p:spPr>
          <a:xfrm>
            <a:off x="5054346" y="2345436"/>
            <a:ext cx="3463200" cy="2290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1"/>
          <p:cNvSpPr txBox="1"/>
          <p:nvPr>
            <p:ph idx="11" type="ftr"/>
          </p:nvPr>
        </p:nvSpPr>
        <p:spPr>
          <a:xfrm>
            <a:off x="5054346" y="4767263"/>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98" name="Shape 98"/>
        <p:cNvGrpSpPr/>
        <p:nvPr/>
      </p:nvGrpSpPr>
      <p:grpSpPr>
        <a:xfrm>
          <a:off x="0" y="0"/>
          <a:ext cx="0" cy="0"/>
          <a:chOff x="0" y="0"/>
          <a:chExt cx="0" cy="0"/>
        </a:xfrm>
      </p:grpSpPr>
      <p:sp>
        <p:nvSpPr>
          <p:cNvPr id="99" name="Google Shape;99;p12"/>
          <p:cNvSpPr/>
          <p:nvPr>
            <p:ph idx="2" type="pic"/>
          </p:nvPr>
        </p:nvSpPr>
        <p:spPr>
          <a:xfrm>
            <a:off x="4283132" y="1"/>
            <a:ext cx="4860900" cy="3162000"/>
          </a:xfrm>
          <a:prstGeom prst="rect">
            <a:avLst/>
          </a:prstGeom>
          <a:noFill/>
          <a:ln>
            <a:noFill/>
          </a:ln>
        </p:spPr>
      </p:sp>
      <p:sp>
        <p:nvSpPr>
          <p:cNvPr id="100" name="Google Shape;100;p12"/>
          <p:cNvSpPr/>
          <p:nvPr>
            <p:ph idx="3" type="pic"/>
          </p:nvPr>
        </p:nvSpPr>
        <p:spPr>
          <a:xfrm>
            <a:off x="3808600" y="3242924"/>
            <a:ext cx="5335500" cy="1900500"/>
          </a:xfrm>
          <a:prstGeom prst="rect">
            <a:avLst/>
          </a:prstGeom>
          <a:noFill/>
          <a:ln>
            <a:noFill/>
          </a:ln>
        </p:spPr>
      </p:sp>
      <p:sp>
        <p:nvSpPr>
          <p:cNvPr id="101" name="Google Shape;101;p12"/>
          <p:cNvSpPr txBox="1"/>
          <p:nvPr>
            <p:ph type="title"/>
          </p:nvPr>
        </p:nvSpPr>
        <p:spPr>
          <a:xfrm>
            <a:off x="628650" y="273843"/>
            <a:ext cx="3333000" cy="1604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12"/>
          <p:cNvSpPr txBox="1"/>
          <p:nvPr>
            <p:ph idx="1" type="body"/>
          </p:nvPr>
        </p:nvSpPr>
        <p:spPr>
          <a:xfrm>
            <a:off x="628649" y="2173986"/>
            <a:ext cx="3333000" cy="4458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12"/>
          <p:cNvSpPr txBox="1"/>
          <p:nvPr>
            <p:ph idx="4" type="body"/>
          </p:nvPr>
        </p:nvSpPr>
        <p:spPr>
          <a:xfrm>
            <a:off x="628649" y="2729484"/>
            <a:ext cx="3333000" cy="4458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12"/>
          <p:cNvSpPr txBox="1"/>
          <p:nvPr>
            <p:ph idx="5" type="body"/>
          </p:nvPr>
        </p:nvSpPr>
        <p:spPr>
          <a:xfrm>
            <a:off x="628649" y="3291840"/>
            <a:ext cx="3333000" cy="4458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5" name="Shape 105"/>
        <p:cNvGrpSpPr/>
        <p:nvPr/>
      </p:nvGrpSpPr>
      <p:grpSpPr>
        <a:xfrm>
          <a:off x="0" y="0"/>
          <a:ext cx="0" cy="0"/>
          <a:chOff x="0" y="0"/>
          <a:chExt cx="0" cy="0"/>
        </a:xfrm>
      </p:grpSpPr>
      <p:sp>
        <p:nvSpPr>
          <p:cNvPr descr="Tag=AccentColor&#10;Flavor=Light&#10;Target=Fill" id="106" name="Google Shape;106;p13"/>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107" name="Google Shape;107;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13"/>
          <p:cNvSpPr txBox="1"/>
          <p:nvPr>
            <p:ph idx="1" type="body"/>
          </p:nvPr>
        </p:nvSpPr>
        <p:spPr>
          <a:xfrm>
            <a:off x="628650" y="1508760"/>
            <a:ext cx="3703200" cy="31203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13"/>
          <p:cNvSpPr txBox="1"/>
          <p:nvPr>
            <p:ph idx="2" type="body"/>
          </p:nvPr>
        </p:nvSpPr>
        <p:spPr>
          <a:xfrm>
            <a:off x="4814316" y="1508760"/>
            <a:ext cx="3703200" cy="31203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 name="Shape 113"/>
        <p:cNvGrpSpPr/>
        <p:nvPr/>
      </p:nvGrpSpPr>
      <p:grpSpPr>
        <a:xfrm>
          <a:off x="0" y="0"/>
          <a:ext cx="0" cy="0"/>
          <a:chOff x="0" y="0"/>
          <a:chExt cx="0" cy="0"/>
        </a:xfrm>
      </p:grpSpPr>
      <p:sp>
        <p:nvSpPr>
          <p:cNvPr descr="Tag=AccentColor&#10;Flavor=Light&#10;Target=Fill" id="114" name="Google Shape;114;p14"/>
          <p:cNvSpPr/>
          <p:nvPr/>
        </p:nvSpPr>
        <p:spPr>
          <a:xfrm>
            <a:off x="5407362" y="0"/>
            <a:ext cx="3103828" cy="4318158"/>
          </a:xfrm>
          <a:custGeom>
            <a:rect b="b" l="l" r="r" t="t"/>
            <a:pathLst>
              <a:path extrusionOk="0" h="5956080" w="384375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115" name="Google Shape;115;p14"/>
          <p:cNvSpPr txBox="1"/>
          <p:nvPr>
            <p:ph type="title"/>
          </p:nvPr>
        </p:nvSpPr>
        <p:spPr>
          <a:xfrm>
            <a:off x="623888" y="809243"/>
            <a:ext cx="3950100" cy="2352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600"/>
              <a:buFont typeface="Abril Fatface"/>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14"/>
          <p:cNvSpPr txBox="1"/>
          <p:nvPr>
            <p:ph idx="1" type="body"/>
          </p:nvPr>
        </p:nvSpPr>
        <p:spPr>
          <a:xfrm>
            <a:off x="623888" y="3209544"/>
            <a:ext cx="39501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800"/>
              <a:buNone/>
              <a:defRPr sz="1800" cap="none">
                <a:solidFill>
                  <a:schemeClr val="dk1"/>
                </a:solidFill>
              </a:defRPr>
            </a:lvl1pPr>
            <a:lvl2pPr indent="-228600" lvl="1" marL="914400" algn="l">
              <a:lnSpc>
                <a:spcPct val="100000"/>
              </a:lnSpc>
              <a:spcBef>
                <a:spcPts val="400"/>
              </a:spcBef>
              <a:spcAft>
                <a:spcPts val="0"/>
              </a:spcAft>
              <a:buClr>
                <a:srgbClr val="888888"/>
              </a:buClr>
              <a:buSzPts val="1500"/>
              <a:buNone/>
              <a:defRPr sz="1500">
                <a:solidFill>
                  <a:srgbClr val="888888"/>
                </a:solidFill>
              </a:defRPr>
            </a:lvl2pPr>
            <a:lvl3pPr indent="-228600" lvl="2" marL="1371600" algn="l">
              <a:lnSpc>
                <a:spcPct val="100000"/>
              </a:lnSpc>
              <a:spcBef>
                <a:spcPts val="400"/>
              </a:spcBef>
              <a:spcAft>
                <a:spcPts val="0"/>
              </a:spcAft>
              <a:buClr>
                <a:srgbClr val="888888"/>
              </a:buClr>
              <a:buSzPts val="1400"/>
              <a:buNone/>
              <a:defRPr sz="1400">
                <a:solidFill>
                  <a:srgbClr val="888888"/>
                </a:solidFill>
              </a:defRPr>
            </a:lvl3pPr>
            <a:lvl4pPr indent="-228600" lvl="3" marL="1828800" algn="l">
              <a:lnSpc>
                <a:spcPct val="100000"/>
              </a:lnSpc>
              <a:spcBef>
                <a:spcPts val="400"/>
              </a:spcBef>
              <a:spcAft>
                <a:spcPts val="0"/>
              </a:spcAft>
              <a:buClr>
                <a:srgbClr val="888888"/>
              </a:buClr>
              <a:buSzPts val="1200"/>
              <a:buNone/>
              <a:defRPr sz="1200">
                <a:solidFill>
                  <a:srgbClr val="888888"/>
                </a:solidFill>
              </a:defRPr>
            </a:lvl4pPr>
            <a:lvl5pPr indent="-228600" lvl="4" marL="2286000" algn="l">
              <a:lnSpc>
                <a:spcPct val="10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17" name="Google Shape;117;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4" name="Shape 124"/>
        <p:cNvGrpSpPr/>
        <p:nvPr/>
      </p:nvGrpSpPr>
      <p:grpSpPr>
        <a:xfrm>
          <a:off x="0" y="0"/>
          <a:ext cx="0" cy="0"/>
          <a:chOff x="0" y="0"/>
          <a:chExt cx="0" cy="0"/>
        </a:xfrm>
      </p:grpSpPr>
      <p:sp>
        <p:nvSpPr>
          <p:cNvPr descr="Tag=AccentColor&#10;Flavor=Light&#10;Target=Fill" id="125" name="Google Shape;125;p16"/>
          <p:cNvSpPr/>
          <p:nvPr/>
        </p:nvSpPr>
        <p:spPr>
          <a:xfrm>
            <a:off x="3545046" y="0"/>
            <a:ext cx="5604286" cy="5147715"/>
          </a:xfrm>
          <a:custGeom>
            <a:rect b="b" l="l" r="r" t="t"/>
            <a:pathLst>
              <a:path extrusionOk="0" h="6886575" w="7472381">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126" name="Google Shape;126;p16"/>
          <p:cNvSpPr txBox="1"/>
          <p:nvPr>
            <p:ph type="title"/>
          </p:nvPr>
        </p:nvSpPr>
        <p:spPr>
          <a:xfrm>
            <a:off x="629841" y="480060"/>
            <a:ext cx="2914800" cy="2215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bril Fatfac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16"/>
          <p:cNvSpPr txBox="1"/>
          <p:nvPr>
            <p:ph idx="1" type="body"/>
          </p:nvPr>
        </p:nvSpPr>
        <p:spPr>
          <a:xfrm>
            <a:off x="5294376" y="480060"/>
            <a:ext cx="3367200" cy="4197000"/>
          </a:xfrm>
          <a:prstGeom prst="rect">
            <a:avLst/>
          </a:prstGeom>
          <a:noFill/>
          <a:ln>
            <a:noFill/>
          </a:ln>
        </p:spPr>
        <p:txBody>
          <a:bodyPr anchorCtr="0" anchor="ctr" bIns="34275" lIns="68575" spcFirstLastPara="1" rIns="68575" wrap="square" tIns="34275">
            <a:normAutofit/>
          </a:bodyPr>
          <a:lstStyle>
            <a:lvl1pPr indent="-381000" lvl="0" marL="457200" algn="l">
              <a:lnSpc>
                <a:spcPct val="100000"/>
              </a:lnSpc>
              <a:spcBef>
                <a:spcPts val="800"/>
              </a:spcBef>
              <a:spcAft>
                <a:spcPts val="0"/>
              </a:spcAft>
              <a:buClr>
                <a:schemeClr val="dk1"/>
              </a:buClr>
              <a:buSzPts val="2400"/>
              <a:buChar char="•"/>
              <a:defRPr sz="2400">
                <a:solidFill>
                  <a:schemeClr val="dk1"/>
                </a:solidFill>
              </a:defRPr>
            </a:lvl1pPr>
            <a:lvl2pPr indent="-361950" lvl="1" marL="914400" algn="l">
              <a:lnSpc>
                <a:spcPct val="100000"/>
              </a:lnSpc>
              <a:spcBef>
                <a:spcPts val="400"/>
              </a:spcBef>
              <a:spcAft>
                <a:spcPts val="0"/>
              </a:spcAft>
              <a:buClr>
                <a:schemeClr val="dk1"/>
              </a:buClr>
              <a:buSzPts val="2100"/>
              <a:buChar char="•"/>
              <a:defRPr sz="2100">
                <a:solidFill>
                  <a:schemeClr val="dk1"/>
                </a:solidFill>
              </a:defRPr>
            </a:lvl2pPr>
            <a:lvl3pPr indent="-342900" lvl="2" marL="1371600" algn="l">
              <a:lnSpc>
                <a:spcPct val="100000"/>
              </a:lnSpc>
              <a:spcBef>
                <a:spcPts val="400"/>
              </a:spcBef>
              <a:spcAft>
                <a:spcPts val="0"/>
              </a:spcAft>
              <a:buClr>
                <a:schemeClr val="dk1"/>
              </a:buClr>
              <a:buSzPts val="1800"/>
              <a:buChar char="•"/>
              <a:defRPr sz="1800">
                <a:solidFill>
                  <a:schemeClr val="dk1"/>
                </a:solidFill>
              </a:defRPr>
            </a:lvl3pPr>
            <a:lvl4pPr indent="-323850" lvl="3" marL="1828800" algn="l">
              <a:lnSpc>
                <a:spcPct val="100000"/>
              </a:lnSpc>
              <a:spcBef>
                <a:spcPts val="400"/>
              </a:spcBef>
              <a:spcAft>
                <a:spcPts val="0"/>
              </a:spcAft>
              <a:buClr>
                <a:schemeClr val="dk1"/>
              </a:buClr>
              <a:buSzPts val="1500"/>
              <a:buChar char="•"/>
              <a:defRPr sz="1500">
                <a:solidFill>
                  <a:schemeClr val="dk1"/>
                </a:solidFill>
              </a:defRPr>
            </a:lvl4pPr>
            <a:lvl5pPr indent="-323850" lvl="4" marL="2286000" algn="l">
              <a:lnSpc>
                <a:spcPct val="100000"/>
              </a:lnSpc>
              <a:spcBef>
                <a:spcPts val="400"/>
              </a:spcBef>
              <a:spcAft>
                <a:spcPts val="0"/>
              </a:spcAft>
              <a:buClr>
                <a:schemeClr val="dk1"/>
              </a:buClr>
              <a:buSzPts val="1500"/>
              <a:buChar char="•"/>
              <a:defRPr sz="1500">
                <a:solidFill>
                  <a:schemeClr val="dk1"/>
                </a:solidFill>
              </a:defRPr>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8" name="Google Shape;128;p16"/>
          <p:cNvSpPr txBox="1"/>
          <p:nvPr>
            <p:ph idx="2" type="body"/>
          </p:nvPr>
        </p:nvSpPr>
        <p:spPr>
          <a:xfrm>
            <a:off x="629841" y="2832354"/>
            <a:ext cx="2914800" cy="18516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200"/>
              <a:buNone/>
              <a:defRPr sz="1200"/>
            </a:lvl1pPr>
            <a:lvl2pPr indent="-228600" lvl="1" marL="914400" algn="l">
              <a:lnSpc>
                <a:spcPct val="100000"/>
              </a:lnSpc>
              <a:spcBef>
                <a:spcPts val="400"/>
              </a:spcBef>
              <a:spcAft>
                <a:spcPts val="0"/>
              </a:spcAft>
              <a:buClr>
                <a:schemeClr val="dk1"/>
              </a:buClr>
              <a:buSzPts val="1100"/>
              <a:buNone/>
              <a:defRPr sz="1100"/>
            </a:lvl2pPr>
            <a:lvl3pPr indent="-228600" lvl="2" marL="1371600" algn="l">
              <a:lnSpc>
                <a:spcPct val="100000"/>
              </a:lnSpc>
              <a:spcBef>
                <a:spcPts val="400"/>
              </a:spcBef>
              <a:spcAft>
                <a:spcPts val="0"/>
              </a:spcAft>
              <a:buClr>
                <a:schemeClr val="dk1"/>
              </a:buClr>
              <a:buSzPts val="900"/>
              <a:buNone/>
              <a:defRPr sz="900"/>
            </a:lvl3pPr>
            <a:lvl4pPr indent="-228600" lvl="3" marL="1828800" algn="l">
              <a:lnSpc>
                <a:spcPct val="100000"/>
              </a:lnSpc>
              <a:spcBef>
                <a:spcPts val="400"/>
              </a:spcBef>
              <a:spcAft>
                <a:spcPts val="0"/>
              </a:spcAft>
              <a:buClr>
                <a:schemeClr val="dk1"/>
              </a:buClr>
              <a:buSzPts val="800"/>
              <a:buNone/>
              <a:defRPr sz="800"/>
            </a:lvl4pPr>
            <a:lvl5pPr indent="-228600" lvl="4" marL="2286000" algn="l">
              <a:lnSpc>
                <a:spcPct val="10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9" name="Google Shape;12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2" name="Shape 132"/>
        <p:cNvGrpSpPr/>
        <p:nvPr/>
      </p:nvGrpSpPr>
      <p:grpSpPr>
        <a:xfrm>
          <a:off x="0" y="0"/>
          <a:ext cx="0" cy="0"/>
          <a:chOff x="0" y="0"/>
          <a:chExt cx="0" cy="0"/>
        </a:xfrm>
      </p:grpSpPr>
      <p:sp>
        <p:nvSpPr>
          <p:cNvPr descr="Tag=AccentColor&#10;Flavor=Light&#10;Target=Fill" id="133" name="Google Shape;133;p17"/>
          <p:cNvSpPr/>
          <p:nvPr/>
        </p:nvSpPr>
        <p:spPr>
          <a:xfrm>
            <a:off x="513724" y="999178"/>
            <a:ext cx="3942392" cy="2876881"/>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134" name="Google Shape;134;p17"/>
          <p:cNvSpPr txBox="1"/>
          <p:nvPr>
            <p:ph type="title"/>
          </p:nvPr>
        </p:nvSpPr>
        <p:spPr>
          <a:xfrm>
            <a:off x="1049274" y="1892808"/>
            <a:ext cx="2873400" cy="10905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2400"/>
              <a:buFont typeface="Abril Fatface"/>
              <a:buNone/>
              <a:defRPr sz="2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5" name="Google Shape;135;p17"/>
          <p:cNvSpPr/>
          <p:nvPr>
            <p:ph idx="2" type="pic"/>
          </p:nvPr>
        </p:nvSpPr>
        <p:spPr>
          <a:xfrm>
            <a:off x="5033772" y="480059"/>
            <a:ext cx="3627900" cy="4176600"/>
          </a:xfrm>
          <a:prstGeom prst="rect">
            <a:avLst/>
          </a:prstGeom>
          <a:noFill/>
          <a:ln>
            <a:noFill/>
          </a:ln>
        </p:spPr>
      </p:sp>
      <p:sp>
        <p:nvSpPr>
          <p:cNvPr id="136" name="Google Shape;136;p17"/>
          <p:cNvSpPr txBox="1"/>
          <p:nvPr>
            <p:ph idx="1" type="body"/>
          </p:nvPr>
        </p:nvSpPr>
        <p:spPr>
          <a:xfrm>
            <a:off x="1241298" y="3065526"/>
            <a:ext cx="2489400" cy="4869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lt1"/>
              </a:buClr>
              <a:buSzPts val="1500"/>
              <a:buNone/>
              <a:defRPr sz="1500" cap="none">
                <a:solidFill>
                  <a:schemeClr val="lt1"/>
                </a:solidFill>
              </a:defRPr>
            </a:lvl1pPr>
            <a:lvl2pPr indent="-228600" lvl="1" marL="914400" algn="l">
              <a:lnSpc>
                <a:spcPct val="100000"/>
              </a:lnSpc>
              <a:spcBef>
                <a:spcPts val="400"/>
              </a:spcBef>
              <a:spcAft>
                <a:spcPts val="0"/>
              </a:spcAft>
              <a:buClr>
                <a:schemeClr val="dk1"/>
              </a:buClr>
              <a:buSzPts val="1100"/>
              <a:buNone/>
              <a:defRPr sz="1100"/>
            </a:lvl2pPr>
            <a:lvl3pPr indent="-228600" lvl="2" marL="1371600" algn="l">
              <a:lnSpc>
                <a:spcPct val="100000"/>
              </a:lnSpc>
              <a:spcBef>
                <a:spcPts val="400"/>
              </a:spcBef>
              <a:spcAft>
                <a:spcPts val="0"/>
              </a:spcAft>
              <a:buClr>
                <a:schemeClr val="dk1"/>
              </a:buClr>
              <a:buSzPts val="900"/>
              <a:buNone/>
              <a:defRPr sz="900"/>
            </a:lvl3pPr>
            <a:lvl4pPr indent="-228600" lvl="3" marL="1828800" algn="l">
              <a:lnSpc>
                <a:spcPct val="100000"/>
              </a:lnSpc>
              <a:spcBef>
                <a:spcPts val="400"/>
              </a:spcBef>
              <a:spcAft>
                <a:spcPts val="0"/>
              </a:spcAft>
              <a:buClr>
                <a:schemeClr val="dk1"/>
              </a:buClr>
              <a:buSzPts val="800"/>
              <a:buNone/>
              <a:defRPr sz="800"/>
            </a:lvl4pPr>
            <a:lvl5pPr indent="-228600" lvl="4" marL="2286000" algn="l">
              <a:lnSpc>
                <a:spcPct val="10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7" name="Google Shape;137;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18"/>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2" name="Google Shape;142;p1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43" name="Google Shape;143;p1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4 pictures">
  <p:cSld name="Title and Content with 4 pictures">
    <p:spTree>
      <p:nvGrpSpPr>
        <p:cNvPr id="15" name="Shape 15"/>
        <p:cNvGrpSpPr/>
        <p:nvPr/>
      </p:nvGrpSpPr>
      <p:grpSpPr>
        <a:xfrm>
          <a:off x="0" y="0"/>
          <a:ext cx="0" cy="0"/>
          <a:chOff x="0" y="0"/>
          <a:chExt cx="0" cy="0"/>
        </a:xfrm>
      </p:grpSpPr>
      <p:sp>
        <p:nvSpPr>
          <p:cNvPr id="16" name="Google Shape;16;p3"/>
          <p:cNvSpPr/>
          <p:nvPr>
            <p:ph idx="2" type="pic"/>
          </p:nvPr>
        </p:nvSpPr>
        <p:spPr>
          <a:xfrm>
            <a:off x="3545046" y="2852218"/>
            <a:ext cx="3171300" cy="2291400"/>
          </a:xfrm>
          <a:prstGeom prst="rect">
            <a:avLst/>
          </a:prstGeom>
          <a:noFill/>
          <a:ln>
            <a:noFill/>
          </a:ln>
        </p:spPr>
      </p:sp>
      <p:sp>
        <p:nvSpPr>
          <p:cNvPr id="17" name="Google Shape;17;p3"/>
          <p:cNvSpPr/>
          <p:nvPr>
            <p:ph idx="3" type="pic"/>
          </p:nvPr>
        </p:nvSpPr>
        <p:spPr>
          <a:xfrm>
            <a:off x="3544781" y="0"/>
            <a:ext cx="3171600" cy="2770800"/>
          </a:xfrm>
          <a:prstGeom prst="rect">
            <a:avLst/>
          </a:prstGeom>
          <a:noFill/>
          <a:ln>
            <a:noFill/>
          </a:ln>
        </p:spPr>
      </p:sp>
      <p:sp>
        <p:nvSpPr>
          <p:cNvPr id="18" name="Google Shape;18;p3"/>
          <p:cNvSpPr txBox="1"/>
          <p:nvPr>
            <p:ph type="title"/>
          </p:nvPr>
        </p:nvSpPr>
        <p:spPr>
          <a:xfrm>
            <a:off x="628650" y="273844"/>
            <a:ext cx="2400300" cy="1577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body"/>
          </p:nvPr>
        </p:nvSpPr>
        <p:spPr>
          <a:xfrm>
            <a:off x="628650" y="1982390"/>
            <a:ext cx="2862000" cy="26469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Google Shape;20;p3"/>
          <p:cNvSpPr txBox="1"/>
          <p:nvPr>
            <p:ph idx="11" type="ftr"/>
          </p:nvPr>
        </p:nvSpPr>
        <p:spPr>
          <a:xfrm>
            <a:off x="628650" y="4767263"/>
            <a:ext cx="30861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p:nvPr>
            <p:ph idx="4" type="pic"/>
          </p:nvPr>
        </p:nvSpPr>
        <p:spPr>
          <a:xfrm>
            <a:off x="6811565" y="0"/>
            <a:ext cx="2332200" cy="2770800"/>
          </a:xfrm>
          <a:prstGeom prst="rect">
            <a:avLst/>
          </a:prstGeom>
          <a:noFill/>
          <a:ln>
            <a:noFill/>
          </a:ln>
        </p:spPr>
      </p:sp>
      <p:sp>
        <p:nvSpPr>
          <p:cNvPr id="22" name="Google Shape;22;p3"/>
          <p:cNvSpPr/>
          <p:nvPr>
            <p:ph idx="5" type="pic"/>
          </p:nvPr>
        </p:nvSpPr>
        <p:spPr>
          <a:xfrm>
            <a:off x="6811191" y="2852218"/>
            <a:ext cx="2332200" cy="2291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Segue">
    <p:spTree>
      <p:nvGrpSpPr>
        <p:cNvPr id="23" name="Shape 23"/>
        <p:cNvGrpSpPr/>
        <p:nvPr/>
      </p:nvGrpSpPr>
      <p:grpSpPr>
        <a:xfrm>
          <a:off x="0" y="0"/>
          <a:ext cx="0" cy="0"/>
          <a:chOff x="0" y="0"/>
          <a:chExt cx="0" cy="0"/>
        </a:xfrm>
      </p:grpSpPr>
      <p:sp>
        <p:nvSpPr>
          <p:cNvPr descr="Tag=AccentColor&#10;Flavor=Light&#10;Target=Fill" id="24" name="Google Shape;24;p4"/>
          <p:cNvSpPr/>
          <p:nvPr/>
        </p:nvSpPr>
        <p:spPr>
          <a:xfrm>
            <a:off x="285742" y="995288"/>
            <a:ext cx="4558713" cy="3092819"/>
          </a:xfrm>
          <a:custGeom>
            <a:rect b="b" l="l" r="r" t="t"/>
            <a:pathLst>
              <a:path extrusionOk="0" h="5835507" w="7323233">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25" name="Google Shape;25;p4"/>
          <p:cNvSpPr txBox="1"/>
          <p:nvPr>
            <p:ph type="title"/>
          </p:nvPr>
        </p:nvSpPr>
        <p:spPr>
          <a:xfrm>
            <a:off x="1326696" y="1681843"/>
            <a:ext cx="2799000" cy="1779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000"/>
              <a:buFont typeface="Abril Fatface"/>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 name="Google Shape;26;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4"/>
          <p:cNvSpPr txBox="1"/>
          <p:nvPr>
            <p:ph idx="1" type="body"/>
          </p:nvPr>
        </p:nvSpPr>
        <p:spPr>
          <a:xfrm>
            <a:off x="5051822" y="534591"/>
            <a:ext cx="3463500" cy="40743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2 pictures">
  <p:cSld name="Title with 2 pictures">
    <p:spTree>
      <p:nvGrpSpPr>
        <p:cNvPr id="30" name="Shape 30"/>
        <p:cNvGrpSpPr/>
        <p:nvPr/>
      </p:nvGrpSpPr>
      <p:grpSpPr>
        <a:xfrm>
          <a:off x="0" y="0"/>
          <a:ext cx="0" cy="0"/>
          <a:chOff x="0" y="0"/>
          <a:chExt cx="0" cy="0"/>
        </a:xfrm>
      </p:grpSpPr>
      <p:sp>
        <p:nvSpPr>
          <p:cNvPr id="31" name="Google Shape;31;p5"/>
          <p:cNvSpPr/>
          <p:nvPr>
            <p:ph idx="2" type="pic"/>
          </p:nvPr>
        </p:nvSpPr>
        <p:spPr>
          <a:xfrm>
            <a:off x="-6865" y="0"/>
            <a:ext cx="4578900" cy="4680600"/>
          </a:xfrm>
          <a:prstGeom prst="rect">
            <a:avLst/>
          </a:prstGeom>
          <a:noFill/>
          <a:ln>
            <a:noFill/>
          </a:ln>
        </p:spPr>
      </p:sp>
      <p:sp>
        <p:nvSpPr>
          <p:cNvPr id="32" name="Google Shape;32;p5"/>
          <p:cNvSpPr/>
          <p:nvPr>
            <p:ph idx="3" type="pic"/>
          </p:nvPr>
        </p:nvSpPr>
        <p:spPr>
          <a:xfrm>
            <a:off x="4766627" y="158599"/>
            <a:ext cx="3706200" cy="2907900"/>
          </a:xfrm>
          <a:prstGeom prst="rect">
            <a:avLst/>
          </a:prstGeom>
          <a:noFill/>
          <a:ln>
            <a:noFill/>
          </a:ln>
        </p:spPr>
      </p:sp>
      <p:sp>
        <p:nvSpPr>
          <p:cNvPr id="33" name="Google Shape;33;p5"/>
          <p:cNvSpPr txBox="1"/>
          <p:nvPr>
            <p:ph type="title"/>
          </p:nvPr>
        </p:nvSpPr>
        <p:spPr>
          <a:xfrm>
            <a:off x="3936492" y="3168396"/>
            <a:ext cx="4581000" cy="10974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dk1"/>
              </a:buClr>
              <a:buSzPts val="3600"/>
              <a:buFont typeface="Abril Fatface"/>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 name="Google Shape;34;p5"/>
          <p:cNvSpPr txBox="1"/>
          <p:nvPr>
            <p:ph idx="1" type="subTitle"/>
          </p:nvPr>
        </p:nvSpPr>
        <p:spPr>
          <a:xfrm>
            <a:off x="3799332" y="4293108"/>
            <a:ext cx="4718400" cy="486900"/>
          </a:xfrm>
          <a:prstGeom prst="rect">
            <a:avLst/>
          </a:prstGeom>
          <a:noFill/>
          <a:ln>
            <a:noFill/>
          </a:ln>
        </p:spPr>
        <p:txBody>
          <a:bodyPr anchorCtr="0" anchor="t" bIns="34275" lIns="68575" spcFirstLastPara="1" rIns="68575" wrap="square" tIns="34275">
            <a:normAutofit/>
          </a:bodyPr>
          <a:lstStyle>
            <a:lvl1pPr lvl="0" algn="r">
              <a:lnSpc>
                <a:spcPct val="100000"/>
              </a:lnSpc>
              <a:spcBef>
                <a:spcPts val="800"/>
              </a:spcBef>
              <a:spcAft>
                <a:spcPts val="0"/>
              </a:spcAft>
              <a:buClr>
                <a:schemeClr val="dk1"/>
              </a:buClr>
              <a:buSzPts val="1800"/>
              <a:buNone/>
              <a:defRPr sz="1800" cap="none"/>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descr="Tag=AccentColor&#10;Flavor=Light&#10;Target=Fill" id="36" name="Google Shape;36;p6"/>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37" name="Google Shape;37;p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628650" y="1508760"/>
            <a:ext cx="7886700" cy="31203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 name="Google Shape;39;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 name="Google Shape;40;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 name="Google Shape;41;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2" name="Shape 42"/>
        <p:cNvGrpSpPr/>
        <p:nvPr/>
      </p:nvGrpSpPr>
      <p:grpSpPr>
        <a:xfrm>
          <a:off x="0" y="0"/>
          <a:ext cx="0" cy="0"/>
          <a:chOff x="0" y="0"/>
          <a:chExt cx="0" cy="0"/>
        </a:xfrm>
      </p:grpSpPr>
      <p:sp>
        <p:nvSpPr>
          <p:cNvPr descr="Tag=AccentColor&#10;Flavor=Light&#10;Target=Fill" id="43" name="Google Shape;43;p7"/>
          <p:cNvSpPr/>
          <p:nvPr/>
        </p:nvSpPr>
        <p:spPr>
          <a:xfrm flipH="1">
            <a:off x="1469124" y="136197"/>
            <a:ext cx="6197647" cy="4522607"/>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44" name="Google Shape;44;p7"/>
          <p:cNvSpPr txBox="1"/>
          <p:nvPr>
            <p:ph type="title"/>
          </p:nvPr>
        </p:nvSpPr>
        <p:spPr>
          <a:xfrm>
            <a:off x="2496312" y="1501902"/>
            <a:ext cx="4155900" cy="16116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2700"/>
              <a:buFont typeface="Century Gothic"/>
              <a:buNone/>
              <a:defRPr sz="2700">
                <a:solidFill>
                  <a:schemeClr val="lt1"/>
                </a:solidFill>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7"/>
          <p:cNvSpPr txBox="1"/>
          <p:nvPr>
            <p:ph idx="1" type="body"/>
          </p:nvPr>
        </p:nvSpPr>
        <p:spPr>
          <a:xfrm>
            <a:off x="2907792" y="3223260"/>
            <a:ext cx="3326100" cy="8916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chemeClr val="lt1"/>
              </a:buClr>
              <a:buSzPts val="1800"/>
              <a:buNone/>
              <a:defRPr sz="1800">
                <a:solidFill>
                  <a:schemeClr val="lt1"/>
                </a:solidFill>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49" name="Shape 49"/>
        <p:cNvGrpSpPr/>
        <p:nvPr/>
      </p:nvGrpSpPr>
      <p:grpSpPr>
        <a:xfrm>
          <a:off x="0" y="0"/>
          <a:ext cx="0" cy="0"/>
          <a:chOff x="0" y="0"/>
          <a:chExt cx="0" cy="0"/>
        </a:xfrm>
      </p:grpSpPr>
      <p:sp>
        <p:nvSpPr>
          <p:cNvPr id="50" name="Google Shape;50;p8"/>
          <p:cNvSpPr/>
          <p:nvPr>
            <p:ph idx="2" type="pic"/>
          </p:nvPr>
        </p:nvSpPr>
        <p:spPr>
          <a:xfrm>
            <a:off x="246299" y="1653592"/>
            <a:ext cx="1539900" cy="1246500"/>
          </a:xfrm>
          <a:prstGeom prst="rect">
            <a:avLst/>
          </a:prstGeom>
          <a:noFill/>
          <a:ln>
            <a:noFill/>
          </a:ln>
        </p:spPr>
      </p:sp>
      <p:sp>
        <p:nvSpPr>
          <p:cNvPr id="51" name="Google Shape;51;p8"/>
          <p:cNvSpPr/>
          <p:nvPr>
            <p:ph idx="3" type="pic"/>
          </p:nvPr>
        </p:nvSpPr>
        <p:spPr>
          <a:xfrm>
            <a:off x="2024171" y="1658877"/>
            <a:ext cx="1539900" cy="1246500"/>
          </a:xfrm>
          <a:prstGeom prst="rect">
            <a:avLst/>
          </a:prstGeom>
          <a:noFill/>
          <a:ln>
            <a:noFill/>
          </a:ln>
        </p:spPr>
      </p:sp>
      <p:sp>
        <p:nvSpPr>
          <p:cNvPr id="52" name="Google Shape;52;p8"/>
          <p:cNvSpPr/>
          <p:nvPr>
            <p:ph idx="4" type="pic"/>
          </p:nvPr>
        </p:nvSpPr>
        <p:spPr>
          <a:xfrm>
            <a:off x="3802040" y="1604916"/>
            <a:ext cx="1539900" cy="1246500"/>
          </a:xfrm>
          <a:prstGeom prst="rect">
            <a:avLst/>
          </a:prstGeom>
          <a:noFill/>
          <a:ln>
            <a:noFill/>
          </a:ln>
        </p:spPr>
      </p:sp>
      <p:sp>
        <p:nvSpPr>
          <p:cNvPr id="53" name="Google Shape;53;p8"/>
          <p:cNvSpPr/>
          <p:nvPr>
            <p:ph idx="5" type="pic"/>
          </p:nvPr>
        </p:nvSpPr>
        <p:spPr>
          <a:xfrm>
            <a:off x="5579910" y="1632401"/>
            <a:ext cx="1539900" cy="1246500"/>
          </a:xfrm>
          <a:prstGeom prst="rect">
            <a:avLst/>
          </a:prstGeom>
          <a:noFill/>
          <a:ln>
            <a:noFill/>
          </a:ln>
        </p:spPr>
      </p:sp>
      <p:sp>
        <p:nvSpPr>
          <p:cNvPr id="54" name="Google Shape;54;p8"/>
          <p:cNvSpPr/>
          <p:nvPr>
            <p:ph idx="6" type="pic"/>
          </p:nvPr>
        </p:nvSpPr>
        <p:spPr>
          <a:xfrm>
            <a:off x="7357777" y="1604916"/>
            <a:ext cx="1539900" cy="1246500"/>
          </a:xfrm>
          <a:prstGeom prst="rect">
            <a:avLst/>
          </a:prstGeom>
          <a:noFill/>
          <a:ln>
            <a:noFill/>
          </a:ln>
        </p:spPr>
      </p:sp>
      <p:sp>
        <p:nvSpPr>
          <p:cNvPr id="55" name="Google Shape;55;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 name="Google Shape;56;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 name="Google Shape;57;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3300"/>
              <a:buFont typeface="Abril Fatface"/>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8"/>
          <p:cNvSpPr txBox="1"/>
          <p:nvPr>
            <p:ph idx="1" type="body"/>
          </p:nvPr>
        </p:nvSpPr>
        <p:spPr>
          <a:xfrm>
            <a:off x="246888" y="3182111"/>
            <a:ext cx="1543200" cy="5487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8"/>
          <p:cNvSpPr txBox="1"/>
          <p:nvPr>
            <p:ph idx="7" type="body"/>
          </p:nvPr>
        </p:nvSpPr>
        <p:spPr>
          <a:xfrm>
            <a:off x="246888" y="3586734"/>
            <a:ext cx="1543200" cy="483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 name="Google Shape;61;p8"/>
          <p:cNvSpPr txBox="1"/>
          <p:nvPr>
            <p:ph idx="8" type="body"/>
          </p:nvPr>
        </p:nvSpPr>
        <p:spPr>
          <a:xfrm>
            <a:off x="7357777" y="3182111"/>
            <a:ext cx="1543200" cy="5487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 name="Google Shape;62;p8"/>
          <p:cNvSpPr txBox="1"/>
          <p:nvPr>
            <p:ph idx="9" type="body"/>
          </p:nvPr>
        </p:nvSpPr>
        <p:spPr>
          <a:xfrm>
            <a:off x="7357777" y="3586734"/>
            <a:ext cx="1543200" cy="483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8"/>
          <p:cNvSpPr txBox="1"/>
          <p:nvPr>
            <p:ph idx="13" type="body"/>
          </p:nvPr>
        </p:nvSpPr>
        <p:spPr>
          <a:xfrm>
            <a:off x="5579910" y="3182111"/>
            <a:ext cx="1543200" cy="5487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 name="Google Shape;64;p8"/>
          <p:cNvSpPr txBox="1"/>
          <p:nvPr>
            <p:ph idx="14" type="body"/>
          </p:nvPr>
        </p:nvSpPr>
        <p:spPr>
          <a:xfrm>
            <a:off x="5579910" y="3586734"/>
            <a:ext cx="1543200" cy="483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8"/>
          <p:cNvSpPr txBox="1"/>
          <p:nvPr>
            <p:ph idx="15" type="body"/>
          </p:nvPr>
        </p:nvSpPr>
        <p:spPr>
          <a:xfrm>
            <a:off x="3798914" y="3182111"/>
            <a:ext cx="1543200" cy="5487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8"/>
          <p:cNvSpPr txBox="1"/>
          <p:nvPr>
            <p:ph idx="16" type="body"/>
          </p:nvPr>
        </p:nvSpPr>
        <p:spPr>
          <a:xfrm>
            <a:off x="3798914" y="3586734"/>
            <a:ext cx="1543200" cy="483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8"/>
          <p:cNvSpPr txBox="1"/>
          <p:nvPr>
            <p:ph idx="17" type="body"/>
          </p:nvPr>
        </p:nvSpPr>
        <p:spPr>
          <a:xfrm>
            <a:off x="2027885" y="3182111"/>
            <a:ext cx="1543200" cy="5487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8"/>
          <p:cNvSpPr txBox="1"/>
          <p:nvPr>
            <p:ph idx="18" type="body"/>
          </p:nvPr>
        </p:nvSpPr>
        <p:spPr>
          <a:xfrm>
            <a:off x="2027885" y="3586734"/>
            <a:ext cx="1543200" cy="483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descr="Tag=AccentColor&#10;Flavor=Light&#10;Target=Fill" id="70" name="Google Shape;70;p9"/>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71" name="Google Shape;71;p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9"/>
          <p:cNvSpPr txBox="1"/>
          <p:nvPr>
            <p:ph idx="1" type="body"/>
          </p:nvPr>
        </p:nvSpPr>
        <p:spPr>
          <a:xfrm>
            <a:off x="629841" y="1508760"/>
            <a:ext cx="3703200" cy="7131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3" name="Google Shape;73;p9"/>
          <p:cNvSpPr txBox="1"/>
          <p:nvPr>
            <p:ph idx="2" type="body"/>
          </p:nvPr>
        </p:nvSpPr>
        <p:spPr>
          <a:xfrm>
            <a:off x="629841" y="2345436"/>
            <a:ext cx="3703200" cy="2297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9"/>
          <p:cNvSpPr txBox="1"/>
          <p:nvPr>
            <p:ph idx="3" type="body"/>
          </p:nvPr>
        </p:nvSpPr>
        <p:spPr>
          <a:xfrm>
            <a:off x="4814316" y="1508760"/>
            <a:ext cx="3703200" cy="7131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5" name="Google Shape;75;p9"/>
          <p:cNvSpPr txBox="1"/>
          <p:nvPr>
            <p:ph idx="4" type="body"/>
          </p:nvPr>
        </p:nvSpPr>
        <p:spPr>
          <a:xfrm>
            <a:off x="4814316" y="2345436"/>
            <a:ext cx="3703200" cy="2297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p:cSld name="Comparison 3 column">
    <p:spTree>
      <p:nvGrpSpPr>
        <p:cNvPr id="79" name="Shape 79"/>
        <p:cNvGrpSpPr/>
        <p:nvPr/>
      </p:nvGrpSpPr>
      <p:grpSpPr>
        <a:xfrm>
          <a:off x="0" y="0"/>
          <a:ext cx="0" cy="0"/>
          <a:chOff x="0" y="0"/>
          <a:chExt cx="0" cy="0"/>
        </a:xfrm>
      </p:grpSpPr>
      <p:sp>
        <p:nvSpPr>
          <p:cNvPr descr="Tag=AccentColor&#10;Flavor=Light&#10;Target=Fill" id="80" name="Google Shape;80;p10"/>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81" name="Google Shape;81;p1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0"/>
          <p:cNvSpPr txBox="1"/>
          <p:nvPr>
            <p:ph idx="1" type="body"/>
          </p:nvPr>
        </p:nvSpPr>
        <p:spPr>
          <a:xfrm>
            <a:off x="629841" y="1508760"/>
            <a:ext cx="2331600" cy="7131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3" name="Google Shape;83;p10"/>
          <p:cNvSpPr txBox="1"/>
          <p:nvPr>
            <p:ph idx="2" type="body"/>
          </p:nvPr>
        </p:nvSpPr>
        <p:spPr>
          <a:xfrm>
            <a:off x="629841" y="2345436"/>
            <a:ext cx="2331600" cy="2297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0"/>
          <p:cNvSpPr txBox="1"/>
          <p:nvPr>
            <p:ph idx="3" type="body"/>
          </p:nvPr>
        </p:nvSpPr>
        <p:spPr>
          <a:xfrm>
            <a:off x="3406140" y="1508760"/>
            <a:ext cx="2331600" cy="7131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5" name="Google Shape;85;p10"/>
          <p:cNvSpPr txBox="1"/>
          <p:nvPr>
            <p:ph idx="4" type="body"/>
          </p:nvPr>
        </p:nvSpPr>
        <p:spPr>
          <a:xfrm>
            <a:off x="3406140" y="2345436"/>
            <a:ext cx="2331600" cy="2297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0"/>
          <p:cNvSpPr txBox="1"/>
          <p:nvPr>
            <p:ph idx="5" type="body"/>
          </p:nvPr>
        </p:nvSpPr>
        <p:spPr>
          <a:xfrm>
            <a:off x="6182439" y="1508760"/>
            <a:ext cx="2331600" cy="7131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0" name="Google Shape;90;p10"/>
          <p:cNvSpPr txBox="1"/>
          <p:nvPr>
            <p:ph idx="6" type="body"/>
          </p:nvPr>
        </p:nvSpPr>
        <p:spPr>
          <a:xfrm>
            <a:off x="6182439" y="2345436"/>
            <a:ext cx="2331600" cy="22974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3008">
            <a:alpha val="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bril Fatface"/>
              <a:buNone/>
              <a:defRPr b="0" i="1" sz="3300" u="none" cap="none" strike="noStrike">
                <a:solidFill>
                  <a:schemeClr val="dk1"/>
                </a:solidFill>
                <a:latin typeface="Abril Fatface"/>
                <a:ea typeface="Abril Fatface"/>
                <a:cs typeface="Abril Fatface"/>
                <a:sym typeface="Abril Fatfac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entury Gothic"/>
                <a:ea typeface="Century Gothic"/>
                <a:cs typeface="Century Gothic"/>
                <a:sym typeface="Century Gothic"/>
              </a:defRPr>
            </a:lvl1pPr>
            <a:lvl2pPr indent="0" lvl="1" marL="0" marR="0" rtl="0" algn="r">
              <a:spcBef>
                <a:spcPts val="0"/>
              </a:spcBef>
              <a:buNone/>
              <a:defRPr b="0" i="0" sz="900" u="none" cap="none" strike="noStrike">
                <a:solidFill>
                  <a:srgbClr val="888888"/>
                </a:solidFill>
                <a:latin typeface="Century Gothic"/>
                <a:ea typeface="Century Gothic"/>
                <a:cs typeface="Century Gothic"/>
                <a:sym typeface="Century Gothic"/>
              </a:defRPr>
            </a:lvl2pPr>
            <a:lvl3pPr indent="0" lvl="2" marL="0" marR="0" rtl="0" algn="r">
              <a:spcBef>
                <a:spcPts val="0"/>
              </a:spcBef>
              <a:buNone/>
              <a:defRPr b="0" i="0" sz="900" u="none" cap="none" strike="noStrike">
                <a:solidFill>
                  <a:srgbClr val="888888"/>
                </a:solidFill>
                <a:latin typeface="Century Gothic"/>
                <a:ea typeface="Century Gothic"/>
                <a:cs typeface="Century Gothic"/>
                <a:sym typeface="Century Gothic"/>
              </a:defRPr>
            </a:lvl3pPr>
            <a:lvl4pPr indent="0" lvl="3" marL="0" marR="0" rtl="0" algn="r">
              <a:spcBef>
                <a:spcPts val="0"/>
              </a:spcBef>
              <a:buNone/>
              <a:defRPr b="0" i="0" sz="900" u="none" cap="none" strike="noStrike">
                <a:solidFill>
                  <a:srgbClr val="888888"/>
                </a:solidFill>
                <a:latin typeface="Century Gothic"/>
                <a:ea typeface="Century Gothic"/>
                <a:cs typeface="Century Gothic"/>
                <a:sym typeface="Century Gothic"/>
              </a:defRPr>
            </a:lvl4pPr>
            <a:lvl5pPr indent="0" lvl="4" marL="0" marR="0" rtl="0" algn="r">
              <a:spcBef>
                <a:spcPts val="0"/>
              </a:spcBef>
              <a:buNone/>
              <a:defRPr b="0" i="0" sz="900" u="none" cap="none" strike="noStrike">
                <a:solidFill>
                  <a:srgbClr val="888888"/>
                </a:solidFill>
                <a:latin typeface="Century Gothic"/>
                <a:ea typeface="Century Gothic"/>
                <a:cs typeface="Century Gothic"/>
                <a:sym typeface="Century Gothic"/>
              </a:defRPr>
            </a:lvl5pPr>
            <a:lvl6pPr indent="0" lvl="5" marL="0" marR="0" rtl="0" algn="r">
              <a:spcBef>
                <a:spcPts val="0"/>
              </a:spcBef>
              <a:buNone/>
              <a:defRPr b="0" i="0" sz="900" u="none" cap="none" strike="noStrike">
                <a:solidFill>
                  <a:srgbClr val="888888"/>
                </a:solidFill>
                <a:latin typeface="Century Gothic"/>
                <a:ea typeface="Century Gothic"/>
                <a:cs typeface="Century Gothic"/>
                <a:sym typeface="Century Gothic"/>
              </a:defRPr>
            </a:lvl6pPr>
            <a:lvl7pPr indent="0" lvl="6" marL="0" marR="0" rtl="0" algn="r">
              <a:spcBef>
                <a:spcPts val="0"/>
              </a:spcBef>
              <a:buNone/>
              <a:defRPr b="0" i="0" sz="900" u="none" cap="none" strike="noStrike">
                <a:solidFill>
                  <a:srgbClr val="888888"/>
                </a:solidFill>
                <a:latin typeface="Century Gothic"/>
                <a:ea typeface="Century Gothic"/>
                <a:cs typeface="Century Gothic"/>
                <a:sym typeface="Century Gothic"/>
              </a:defRPr>
            </a:lvl7pPr>
            <a:lvl8pPr indent="0" lvl="7" marL="0" marR="0" rtl="0" algn="r">
              <a:spcBef>
                <a:spcPts val="0"/>
              </a:spcBef>
              <a:buNone/>
              <a:defRPr b="0" i="0" sz="900" u="none" cap="none" strike="noStrike">
                <a:solidFill>
                  <a:srgbClr val="888888"/>
                </a:solidFill>
                <a:latin typeface="Century Gothic"/>
                <a:ea typeface="Century Gothic"/>
                <a:cs typeface="Century Gothic"/>
                <a:sym typeface="Century Gothic"/>
              </a:defRPr>
            </a:lvl8pPr>
            <a:lvl9pPr indent="0" lvl="8" marL="0" marR="0" rtl="0" algn="r">
              <a:spcBef>
                <a:spcPts val="0"/>
              </a:spcBef>
              <a:buNone/>
              <a:defRPr b="0" i="0" sz="9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9"/>
          <p:cNvPicPr preferRelativeResize="0"/>
          <p:nvPr/>
        </p:nvPicPr>
        <p:blipFill>
          <a:blip r:embed="rId3">
            <a:alphaModFix/>
          </a:blip>
          <a:stretch>
            <a:fillRect/>
          </a:stretch>
        </p:blipFill>
        <p:spPr>
          <a:xfrm>
            <a:off x="-46630" y="0"/>
            <a:ext cx="9190630" cy="5203375"/>
          </a:xfrm>
          <a:prstGeom prst="rect">
            <a:avLst/>
          </a:prstGeom>
          <a:noFill/>
          <a:ln>
            <a:noFill/>
          </a:ln>
        </p:spPr>
      </p:pic>
      <p:sp>
        <p:nvSpPr>
          <p:cNvPr id="149" name="Google Shape;149;p19"/>
          <p:cNvSpPr txBox="1"/>
          <p:nvPr>
            <p:ph type="ctrTitle"/>
          </p:nvPr>
        </p:nvSpPr>
        <p:spPr>
          <a:xfrm>
            <a:off x="3097800" y="3279200"/>
            <a:ext cx="5973900" cy="1386300"/>
          </a:xfrm>
          <a:prstGeom prst="rect">
            <a:avLst/>
          </a:prstGeom>
          <a:solidFill>
            <a:srgbClr val="F38C78"/>
          </a:solidFill>
        </p:spPr>
        <p:txBody>
          <a:bodyPr anchorCtr="0" anchor="ctr" bIns="34275" lIns="68575" spcFirstLastPara="1" rIns="68575" wrap="square" tIns="34275">
            <a:normAutofit/>
          </a:bodyPr>
          <a:lstStyle/>
          <a:p>
            <a:pPr indent="0" lvl="0" marL="0" rtl="0" algn="l">
              <a:spcBef>
                <a:spcPts val="0"/>
              </a:spcBef>
              <a:spcAft>
                <a:spcPts val="0"/>
              </a:spcAft>
              <a:buNone/>
            </a:pPr>
            <a:r>
              <a:rPr lang="en" sz="4200">
                <a:solidFill>
                  <a:schemeClr val="dk1"/>
                </a:solidFill>
                <a:highlight>
                  <a:srgbClr val="F38C78"/>
                </a:highlight>
              </a:rPr>
              <a:t>DoorDash Prediction </a:t>
            </a:r>
            <a:endParaRPr>
              <a:solidFill>
                <a:schemeClr val="dk1"/>
              </a:solidFill>
              <a:highlight>
                <a:srgbClr val="F38C78"/>
              </a:highlight>
            </a:endParaRPr>
          </a:p>
        </p:txBody>
      </p:sp>
      <p:sp>
        <p:nvSpPr>
          <p:cNvPr id="150" name="Google Shape;150;p19"/>
          <p:cNvSpPr txBox="1"/>
          <p:nvPr/>
        </p:nvSpPr>
        <p:spPr>
          <a:xfrm>
            <a:off x="1785000" y="4353225"/>
            <a:ext cx="7286700" cy="461700"/>
          </a:xfrm>
          <a:prstGeom prst="rect">
            <a:avLst/>
          </a:prstGeom>
          <a:noFill/>
          <a:ln>
            <a:noFill/>
          </a:ln>
        </p:spPr>
        <p:txBody>
          <a:bodyPr anchorCtr="0" anchor="t" bIns="91425" lIns="91425" spcFirstLastPara="1" rIns="91425" wrap="square" tIns="91425">
            <a:spAutoFit/>
          </a:bodyPr>
          <a:lstStyle/>
          <a:p>
            <a:pPr indent="0" lvl="0" marL="0" rtl="0" algn="r">
              <a:spcBef>
                <a:spcPts val="800"/>
              </a:spcBef>
              <a:spcAft>
                <a:spcPts val="0"/>
              </a:spcAft>
              <a:buNone/>
            </a:pPr>
            <a:r>
              <a:rPr lang="en" sz="1800">
                <a:solidFill>
                  <a:schemeClr val="dk1"/>
                </a:solidFill>
                <a:latin typeface="Century Gothic"/>
                <a:ea typeface="Century Gothic"/>
                <a:cs typeface="Century Gothic"/>
                <a:sym typeface="Century Gothic"/>
              </a:rPr>
              <a:t>Jaiden Flint, </a:t>
            </a:r>
            <a:r>
              <a:rPr lang="en" sz="1800">
                <a:solidFill>
                  <a:schemeClr val="dk1"/>
                </a:solidFill>
                <a:latin typeface="Century Gothic"/>
                <a:ea typeface="Century Gothic"/>
                <a:cs typeface="Century Gothic"/>
                <a:sym typeface="Century Gothic"/>
              </a:rPr>
              <a:t>Sy Woodson, Tuan Huynh, </a:t>
            </a:r>
            <a:r>
              <a:rPr lang="en" sz="1800">
                <a:solidFill>
                  <a:schemeClr val="dk1"/>
                </a:solidFill>
                <a:latin typeface="Century Gothic"/>
                <a:ea typeface="Century Gothic"/>
                <a:cs typeface="Century Gothic"/>
                <a:sym typeface="Century Gothic"/>
              </a:rPr>
              <a:t>Wanda Knight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CE"/>
        </a:solidFill>
      </p:bgPr>
    </p:bg>
    <p:spTree>
      <p:nvGrpSpPr>
        <p:cNvPr id="209" name="Shape 209"/>
        <p:cNvGrpSpPr/>
        <p:nvPr/>
      </p:nvGrpSpPr>
      <p:grpSpPr>
        <a:xfrm>
          <a:off x="0" y="0"/>
          <a:ext cx="0" cy="0"/>
          <a:chOff x="0" y="0"/>
          <a:chExt cx="0" cy="0"/>
        </a:xfrm>
      </p:grpSpPr>
      <p:pic>
        <p:nvPicPr>
          <p:cNvPr id="210" name="Google Shape;210;p28"/>
          <p:cNvPicPr preferRelativeResize="0"/>
          <p:nvPr/>
        </p:nvPicPr>
        <p:blipFill>
          <a:blip r:embed="rId3">
            <a:alphaModFix/>
          </a:blip>
          <a:stretch>
            <a:fillRect/>
          </a:stretch>
        </p:blipFill>
        <p:spPr>
          <a:xfrm>
            <a:off x="3242775" y="-76200"/>
            <a:ext cx="5901226" cy="3587999"/>
          </a:xfrm>
          <a:prstGeom prst="rect">
            <a:avLst/>
          </a:prstGeom>
          <a:noFill/>
          <a:ln>
            <a:noFill/>
          </a:ln>
        </p:spPr>
      </p:pic>
      <p:pic>
        <p:nvPicPr>
          <p:cNvPr id="211" name="Google Shape;211;p28"/>
          <p:cNvPicPr preferRelativeResize="0"/>
          <p:nvPr/>
        </p:nvPicPr>
        <p:blipFill>
          <a:blip r:embed="rId4">
            <a:alphaModFix/>
          </a:blip>
          <a:stretch>
            <a:fillRect/>
          </a:stretch>
        </p:blipFill>
        <p:spPr>
          <a:xfrm>
            <a:off x="2719525" y="3436300"/>
            <a:ext cx="6470076" cy="1707200"/>
          </a:xfrm>
          <a:prstGeom prst="rect">
            <a:avLst/>
          </a:prstGeom>
          <a:noFill/>
          <a:ln>
            <a:noFill/>
          </a:ln>
        </p:spPr>
      </p:pic>
      <p:pic>
        <p:nvPicPr>
          <p:cNvPr id="212" name="Google Shape;212;p28"/>
          <p:cNvPicPr preferRelativeResize="0"/>
          <p:nvPr/>
        </p:nvPicPr>
        <p:blipFill>
          <a:blip r:embed="rId5">
            <a:alphaModFix/>
          </a:blip>
          <a:stretch>
            <a:fillRect/>
          </a:stretch>
        </p:blipFill>
        <p:spPr>
          <a:xfrm>
            <a:off x="3865650" y="666213"/>
            <a:ext cx="5108449" cy="3811080"/>
          </a:xfrm>
          <a:prstGeom prst="rect">
            <a:avLst/>
          </a:prstGeom>
          <a:noFill/>
          <a:ln>
            <a:noFill/>
          </a:ln>
        </p:spPr>
      </p:pic>
      <p:sp>
        <p:nvSpPr>
          <p:cNvPr id="213" name="Google Shape;213;p28"/>
          <p:cNvSpPr txBox="1"/>
          <p:nvPr/>
        </p:nvSpPr>
        <p:spPr>
          <a:xfrm>
            <a:off x="236775" y="239500"/>
            <a:ext cx="3006000" cy="438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The gross margin in percent (%) ranges from about 46% to 50% for the years 2022 &amp; 2023</a:t>
            </a:r>
            <a:endParaRPr sz="18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The lowest percent gross margin </a:t>
            </a:r>
            <a:r>
              <a:rPr lang="en" sz="1800">
                <a:solidFill>
                  <a:schemeClr val="dk1"/>
                </a:solidFill>
                <a:latin typeface="Century Gothic"/>
                <a:ea typeface="Century Gothic"/>
                <a:cs typeface="Century Gothic"/>
                <a:sym typeface="Century Gothic"/>
              </a:rPr>
              <a:t>occurred</a:t>
            </a:r>
            <a:r>
              <a:rPr lang="en" sz="1800">
                <a:solidFill>
                  <a:schemeClr val="dk1"/>
                </a:solidFill>
                <a:latin typeface="Century Gothic"/>
                <a:ea typeface="Century Gothic"/>
                <a:cs typeface="Century Gothic"/>
                <a:sym typeface="Century Gothic"/>
              </a:rPr>
              <a:t> at the end of 2022</a:t>
            </a:r>
            <a:endParaRPr sz="18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Then the percent gross margin climbed to 49% and stayed steady ever since</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9"/>
          <p:cNvPicPr preferRelativeResize="0"/>
          <p:nvPr/>
        </p:nvPicPr>
        <p:blipFill>
          <a:blip r:embed="rId3">
            <a:alphaModFix/>
          </a:blip>
          <a:stretch>
            <a:fillRect/>
          </a:stretch>
        </p:blipFill>
        <p:spPr>
          <a:xfrm>
            <a:off x="0" y="0"/>
            <a:ext cx="4642574" cy="1787375"/>
          </a:xfrm>
          <a:prstGeom prst="rect">
            <a:avLst/>
          </a:prstGeom>
          <a:noFill/>
          <a:ln>
            <a:noFill/>
          </a:ln>
        </p:spPr>
      </p:pic>
      <p:pic>
        <p:nvPicPr>
          <p:cNvPr id="219" name="Google Shape;219;p29"/>
          <p:cNvPicPr preferRelativeResize="0"/>
          <p:nvPr/>
        </p:nvPicPr>
        <p:blipFill>
          <a:blip r:embed="rId4">
            <a:alphaModFix/>
          </a:blip>
          <a:stretch>
            <a:fillRect/>
          </a:stretch>
        </p:blipFill>
        <p:spPr>
          <a:xfrm>
            <a:off x="4642575" y="0"/>
            <a:ext cx="4442849" cy="3018050"/>
          </a:xfrm>
          <a:prstGeom prst="rect">
            <a:avLst/>
          </a:prstGeom>
          <a:noFill/>
          <a:ln>
            <a:noFill/>
          </a:ln>
        </p:spPr>
      </p:pic>
      <p:pic>
        <p:nvPicPr>
          <p:cNvPr id="220" name="Google Shape;220;p29"/>
          <p:cNvPicPr preferRelativeResize="0"/>
          <p:nvPr/>
        </p:nvPicPr>
        <p:blipFill>
          <a:blip r:embed="rId3">
            <a:alphaModFix/>
          </a:blip>
          <a:stretch>
            <a:fillRect/>
          </a:stretch>
        </p:blipFill>
        <p:spPr>
          <a:xfrm rot="10800000">
            <a:off x="4601024" y="3067675"/>
            <a:ext cx="4543101" cy="2075825"/>
          </a:xfrm>
          <a:prstGeom prst="rect">
            <a:avLst/>
          </a:prstGeom>
          <a:noFill/>
          <a:ln>
            <a:noFill/>
          </a:ln>
        </p:spPr>
      </p:pic>
      <p:pic>
        <p:nvPicPr>
          <p:cNvPr id="221" name="Google Shape;221;p29"/>
          <p:cNvPicPr preferRelativeResize="0"/>
          <p:nvPr/>
        </p:nvPicPr>
        <p:blipFill>
          <a:blip r:embed="rId5">
            <a:alphaModFix/>
          </a:blip>
          <a:stretch>
            <a:fillRect/>
          </a:stretch>
        </p:blipFill>
        <p:spPr>
          <a:xfrm>
            <a:off x="0" y="1854175"/>
            <a:ext cx="4642575" cy="3289325"/>
          </a:xfrm>
          <a:prstGeom prst="rect">
            <a:avLst/>
          </a:prstGeom>
          <a:noFill/>
          <a:ln>
            <a:noFill/>
          </a:ln>
        </p:spPr>
      </p:pic>
      <p:sp>
        <p:nvSpPr>
          <p:cNvPr id="222" name="Google Shape;222;p29"/>
          <p:cNvSpPr txBox="1"/>
          <p:nvPr/>
        </p:nvSpPr>
        <p:spPr>
          <a:xfrm>
            <a:off x="0" y="0"/>
            <a:ext cx="3699300" cy="9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3000">
                <a:solidFill>
                  <a:schemeClr val="dk1"/>
                </a:solidFill>
                <a:latin typeface="Abril Fatface"/>
                <a:ea typeface="Abril Fatface"/>
                <a:cs typeface="Abril Fatface"/>
                <a:sym typeface="Abril Fatface"/>
              </a:rPr>
              <a:t>Future Forecast of Gross Profits and Stock Prices</a:t>
            </a:r>
            <a:endParaRPr b="1" i="1" sz="3000">
              <a:solidFill>
                <a:schemeClr val="dk1"/>
              </a:solidFill>
              <a:latin typeface="Abril Fatface"/>
              <a:ea typeface="Abril Fatface"/>
              <a:cs typeface="Abril Fatface"/>
              <a:sym typeface="Abril Fatface"/>
            </a:endParaRPr>
          </a:p>
        </p:txBody>
      </p:sp>
      <p:pic>
        <p:nvPicPr>
          <p:cNvPr id="223" name="Google Shape;223;p29"/>
          <p:cNvPicPr preferRelativeResize="0"/>
          <p:nvPr/>
        </p:nvPicPr>
        <p:blipFill>
          <a:blip r:embed="rId3">
            <a:alphaModFix/>
          </a:blip>
          <a:stretch>
            <a:fillRect/>
          </a:stretch>
        </p:blipFill>
        <p:spPr>
          <a:xfrm rot="10800000">
            <a:off x="4830774" y="2989751"/>
            <a:ext cx="3905501" cy="1702849"/>
          </a:xfrm>
          <a:prstGeom prst="rect">
            <a:avLst/>
          </a:prstGeom>
          <a:noFill/>
          <a:ln>
            <a:noFill/>
          </a:ln>
        </p:spPr>
      </p:pic>
      <p:sp>
        <p:nvSpPr>
          <p:cNvPr id="224" name="Google Shape;224;p29"/>
          <p:cNvSpPr txBox="1"/>
          <p:nvPr/>
        </p:nvSpPr>
        <p:spPr>
          <a:xfrm>
            <a:off x="5590125" y="3100425"/>
            <a:ext cx="3808200" cy="2010300"/>
          </a:xfrm>
          <a:prstGeom prst="rect">
            <a:avLst/>
          </a:prstGeom>
          <a:noFill/>
          <a:ln>
            <a:noFill/>
          </a:ln>
        </p:spPr>
        <p:txBody>
          <a:bodyPr anchorCtr="0" anchor="b" bIns="91425" lIns="91425" spcFirstLastPara="1" rIns="91425" wrap="square" tIns="91425">
            <a:noAutofit/>
          </a:bodyPr>
          <a:lstStyle/>
          <a:p>
            <a:pPr indent="-101600" lvl="0" marL="228600" marR="0" rtl="0" algn="l">
              <a:spcBef>
                <a:spcPts val="0"/>
              </a:spcBef>
              <a:spcAft>
                <a:spcPts val="0"/>
              </a:spcAft>
              <a:buClr>
                <a:schemeClr val="dk1"/>
              </a:buClr>
              <a:buSzPts val="1600"/>
              <a:buFont typeface="Century Gothic"/>
              <a:buChar char="●"/>
            </a:pPr>
            <a:r>
              <a:rPr lang="en" sz="1600">
                <a:solidFill>
                  <a:schemeClr val="dk1"/>
                </a:solidFill>
                <a:latin typeface="Century Gothic"/>
                <a:ea typeface="Century Gothic"/>
                <a:cs typeface="Century Gothic"/>
                <a:sym typeface="Century Gothic"/>
              </a:rPr>
              <a:t>Gross Profits &amp; Stock Prices future forecast have an upward trend</a:t>
            </a:r>
            <a:endParaRPr sz="1600">
              <a:solidFill>
                <a:schemeClr val="dk1"/>
              </a:solidFill>
              <a:latin typeface="Century Gothic"/>
              <a:ea typeface="Century Gothic"/>
              <a:cs typeface="Century Gothic"/>
              <a:sym typeface="Century Gothic"/>
            </a:endParaRPr>
          </a:p>
          <a:p>
            <a:pPr indent="-101600" lvl="0" marL="228600" marR="0" rtl="0" algn="l">
              <a:spcBef>
                <a:spcPts val="0"/>
              </a:spcBef>
              <a:spcAft>
                <a:spcPts val="0"/>
              </a:spcAft>
              <a:buClr>
                <a:schemeClr val="dk1"/>
              </a:buClr>
              <a:buSzPts val="1600"/>
              <a:buFont typeface="Century Gothic"/>
              <a:buChar char="●"/>
            </a:pPr>
            <a:r>
              <a:rPr lang="en" sz="1600">
                <a:solidFill>
                  <a:schemeClr val="dk1"/>
                </a:solidFill>
                <a:latin typeface="Century Gothic"/>
                <a:ea typeface="Century Gothic"/>
                <a:cs typeface="Century Gothic"/>
                <a:sym typeface="Century Gothic"/>
              </a:rPr>
              <a:t>Stocks have a wider uncertainty as time progresses</a:t>
            </a:r>
            <a:endParaRPr sz="1600">
              <a:solidFill>
                <a:schemeClr val="dk1"/>
              </a:solidFill>
              <a:latin typeface="Century Gothic"/>
              <a:ea typeface="Century Gothic"/>
              <a:cs typeface="Century Gothic"/>
              <a:sym typeface="Century Gothic"/>
            </a:endParaRPr>
          </a:p>
          <a:p>
            <a:pPr indent="-107950" lvl="0" marL="228600" marR="0" rtl="0" algn="l">
              <a:spcBef>
                <a:spcPts val="0"/>
              </a:spcBef>
              <a:spcAft>
                <a:spcPts val="0"/>
              </a:spcAft>
              <a:buClr>
                <a:schemeClr val="dk1"/>
              </a:buClr>
              <a:buSzPts val="1700"/>
              <a:buFont typeface="Century Gothic"/>
              <a:buChar char="●"/>
            </a:pPr>
            <a:r>
              <a:rPr lang="en" sz="1600">
                <a:solidFill>
                  <a:schemeClr val="dk1"/>
                </a:solidFill>
                <a:latin typeface="Century Gothic"/>
                <a:ea typeface="Century Gothic"/>
                <a:cs typeface="Century Gothic"/>
                <a:sym typeface="Century Gothic"/>
              </a:rPr>
              <a:t>Gross Profits also have the same uncertainty but an intriguing dip</a:t>
            </a:r>
            <a:r>
              <a:rPr lang="en" sz="1700">
                <a:solidFill>
                  <a:schemeClr val="dk1"/>
                </a:solidFill>
                <a:latin typeface="Century Gothic"/>
                <a:ea typeface="Century Gothic"/>
                <a:cs typeface="Century Gothic"/>
                <a:sym typeface="Century Gothic"/>
              </a:rPr>
              <a:t> </a:t>
            </a:r>
            <a:endParaRPr sz="17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D6CE"/>
        </a:solidFill>
      </p:bgPr>
    </p:bg>
    <p:spTree>
      <p:nvGrpSpPr>
        <p:cNvPr id="228" name="Shape 228"/>
        <p:cNvGrpSpPr/>
        <p:nvPr/>
      </p:nvGrpSpPr>
      <p:grpSpPr>
        <a:xfrm>
          <a:off x="0" y="0"/>
          <a:ext cx="0" cy="0"/>
          <a:chOff x="0" y="0"/>
          <a:chExt cx="0" cy="0"/>
        </a:xfrm>
      </p:grpSpPr>
      <p:pic>
        <p:nvPicPr>
          <p:cNvPr id="229" name="Google Shape;229;p30"/>
          <p:cNvPicPr preferRelativeResize="0"/>
          <p:nvPr/>
        </p:nvPicPr>
        <p:blipFill>
          <a:blip r:embed="rId3">
            <a:alphaModFix/>
          </a:blip>
          <a:stretch>
            <a:fillRect/>
          </a:stretch>
        </p:blipFill>
        <p:spPr>
          <a:xfrm>
            <a:off x="0" y="0"/>
            <a:ext cx="5901575" cy="5221399"/>
          </a:xfrm>
          <a:prstGeom prst="rect">
            <a:avLst/>
          </a:prstGeom>
          <a:noFill/>
          <a:ln>
            <a:noFill/>
          </a:ln>
        </p:spPr>
      </p:pic>
      <p:sp>
        <p:nvSpPr>
          <p:cNvPr id="230" name="Google Shape;230;p30"/>
          <p:cNvSpPr txBox="1"/>
          <p:nvPr/>
        </p:nvSpPr>
        <p:spPr>
          <a:xfrm>
            <a:off x="194250" y="-45750"/>
            <a:ext cx="88794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solidFill>
                  <a:schemeClr val="dk1"/>
                </a:solidFill>
                <a:latin typeface="Abril Fatface"/>
                <a:ea typeface="Abril Fatface"/>
                <a:cs typeface="Abril Fatface"/>
                <a:sym typeface="Abril Fatface"/>
              </a:rPr>
              <a:t>Compare Future Forecast Graph Data to Recently </a:t>
            </a:r>
            <a:endParaRPr b="1" i="1" sz="1900">
              <a:solidFill>
                <a:schemeClr val="dk1"/>
              </a:solidFill>
              <a:latin typeface="Abril Fatface"/>
              <a:ea typeface="Abril Fatface"/>
              <a:cs typeface="Abril Fatface"/>
              <a:sym typeface="Abril Fatface"/>
            </a:endParaRPr>
          </a:p>
          <a:p>
            <a:pPr indent="0" lvl="0" marL="0" rtl="0" algn="l">
              <a:spcBef>
                <a:spcPts val="0"/>
              </a:spcBef>
              <a:spcAft>
                <a:spcPts val="0"/>
              </a:spcAft>
              <a:buNone/>
            </a:pPr>
            <a:r>
              <a:rPr b="1" i="1" lang="en" sz="1900">
                <a:solidFill>
                  <a:schemeClr val="dk1"/>
                </a:solidFill>
                <a:latin typeface="Abril Fatface"/>
                <a:ea typeface="Abril Fatface"/>
                <a:cs typeface="Abril Fatface"/>
                <a:sym typeface="Abril Fatface"/>
              </a:rPr>
              <a:t>Released Q2 2024 Financials</a:t>
            </a:r>
            <a:endParaRPr b="1" i="1" sz="1900">
              <a:solidFill>
                <a:schemeClr val="dk1"/>
              </a:solidFill>
              <a:latin typeface="Abril Fatface"/>
              <a:ea typeface="Abril Fatface"/>
              <a:cs typeface="Abril Fatface"/>
              <a:sym typeface="Abril Fatface"/>
            </a:endParaRPr>
          </a:p>
        </p:txBody>
      </p:sp>
      <p:grpSp>
        <p:nvGrpSpPr>
          <p:cNvPr id="231" name="Google Shape;231;p30"/>
          <p:cNvGrpSpPr/>
          <p:nvPr/>
        </p:nvGrpSpPr>
        <p:grpSpPr>
          <a:xfrm>
            <a:off x="0" y="607145"/>
            <a:ext cx="4806444" cy="3205407"/>
            <a:chOff x="0" y="1074750"/>
            <a:chExt cx="5330424" cy="3697551"/>
          </a:xfrm>
        </p:grpSpPr>
        <p:grpSp>
          <p:nvGrpSpPr>
            <p:cNvPr id="232" name="Google Shape;232;p30"/>
            <p:cNvGrpSpPr/>
            <p:nvPr/>
          </p:nvGrpSpPr>
          <p:grpSpPr>
            <a:xfrm>
              <a:off x="0" y="1074750"/>
              <a:ext cx="5330424" cy="3697551"/>
              <a:chOff x="190350" y="1141175"/>
              <a:chExt cx="5330424" cy="3697551"/>
            </a:xfrm>
          </p:grpSpPr>
          <p:pic>
            <p:nvPicPr>
              <p:cNvPr id="233" name="Google Shape;233;p30"/>
              <p:cNvPicPr preferRelativeResize="0"/>
              <p:nvPr/>
            </p:nvPicPr>
            <p:blipFill>
              <a:blip r:embed="rId4">
                <a:alphaModFix/>
              </a:blip>
              <a:stretch>
                <a:fillRect/>
              </a:stretch>
            </p:blipFill>
            <p:spPr>
              <a:xfrm>
                <a:off x="190350" y="1141175"/>
                <a:ext cx="5330424" cy="3697551"/>
              </a:xfrm>
              <a:prstGeom prst="rect">
                <a:avLst/>
              </a:prstGeom>
              <a:noFill/>
              <a:ln>
                <a:noFill/>
              </a:ln>
            </p:spPr>
          </p:pic>
          <p:cxnSp>
            <p:nvCxnSpPr>
              <p:cNvPr id="234" name="Google Shape;234;p30"/>
              <p:cNvCxnSpPr/>
              <p:nvPr/>
            </p:nvCxnSpPr>
            <p:spPr>
              <a:xfrm flipH="1">
                <a:off x="658225" y="3132975"/>
                <a:ext cx="3257400" cy="11700"/>
              </a:xfrm>
              <a:prstGeom prst="straightConnector1">
                <a:avLst/>
              </a:prstGeom>
              <a:noFill/>
              <a:ln cap="flat" cmpd="sng" w="9525">
                <a:solidFill>
                  <a:srgbClr val="FF0000"/>
                </a:solidFill>
                <a:prstDash val="solid"/>
                <a:round/>
                <a:headEnd len="med" w="med" type="none"/>
                <a:tailEnd len="med" w="med" type="none"/>
              </a:ln>
            </p:spPr>
          </p:cxnSp>
          <p:sp>
            <p:nvSpPr>
              <p:cNvPr id="235" name="Google Shape;235;p30"/>
              <p:cNvSpPr txBox="1"/>
              <p:nvPr/>
            </p:nvSpPr>
            <p:spPr>
              <a:xfrm>
                <a:off x="2076460" y="2593892"/>
                <a:ext cx="1558200" cy="5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0000"/>
                    </a:solidFill>
                    <a:latin typeface="Century Gothic"/>
                    <a:ea typeface="Century Gothic"/>
                    <a:cs typeface="Century Gothic"/>
                    <a:sym typeface="Century Gothic"/>
                  </a:rPr>
                  <a:t>Q2 2024</a:t>
                </a:r>
                <a:endParaRPr sz="1600">
                  <a:solidFill>
                    <a:srgbClr val="FF0000"/>
                  </a:solidFill>
                  <a:latin typeface="Century Gothic"/>
                  <a:ea typeface="Century Gothic"/>
                  <a:cs typeface="Century Gothic"/>
                  <a:sym typeface="Century Gothic"/>
                </a:endParaRPr>
              </a:p>
            </p:txBody>
          </p:sp>
          <p:sp>
            <p:nvSpPr>
              <p:cNvPr id="236" name="Google Shape;236;p30"/>
              <p:cNvSpPr txBox="1"/>
              <p:nvPr/>
            </p:nvSpPr>
            <p:spPr>
              <a:xfrm>
                <a:off x="3915625" y="2957150"/>
                <a:ext cx="1113000" cy="5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0000"/>
                    </a:solidFill>
                    <a:latin typeface="Century Gothic"/>
                    <a:ea typeface="Century Gothic"/>
                    <a:cs typeface="Century Gothic"/>
                    <a:sym typeface="Century Gothic"/>
                  </a:rPr>
                  <a:t>$1,350</a:t>
                </a:r>
                <a:endParaRPr sz="2100">
                  <a:solidFill>
                    <a:srgbClr val="FF0000"/>
                  </a:solidFill>
                  <a:latin typeface="Century Gothic"/>
                  <a:ea typeface="Century Gothic"/>
                  <a:cs typeface="Century Gothic"/>
                  <a:sym typeface="Century Gothic"/>
                </a:endParaRPr>
              </a:p>
            </p:txBody>
          </p:sp>
        </p:grpSp>
        <p:cxnSp>
          <p:nvCxnSpPr>
            <p:cNvPr id="237" name="Google Shape;237;p30"/>
            <p:cNvCxnSpPr/>
            <p:nvPr/>
          </p:nvCxnSpPr>
          <p:spPr>
            <a:xfrm flipH="1" rot="10800000">
              <a:off x="3072050" y="2945500"/>
              <a:ext cx="23400" cy="1288800"/>
            </a:xfrm>
            <a:prstGeom prst="straightConnector1">
              <a:avLst/>
            </a:prstGeom>
            <a:noFill/>
            <a:ln cap="flat" cmpd="sng" w="9525">
              <a:solidFill>
                <a:srgbClr val="FF0000"/>
              </a:solidFill>
              <a:prstDash val="solid"/>
              <a:round/>
              <a:headEnd len="med" w="med" type="none"/>
              <a:tailEnd len="med" w="med" type="none"/>
            </a:ln>
          </p:spPr>
        </p:cxnSp>
      </p:grpSp>
      <p:sp>
        <p:nvSpPr>
          <p:cNvPr id="238" name="Google Shape;238;p30"/>
          <p:cNvSpPr txBox="1"/>
          <p:nvPr/>
        </p:nvSpPr>
        <p:spPr>
          <a:xfrm>
            <a:off x="6718650" y="1466800"/>
            <a:ext cx="2355000" cy="7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u="sng">
                <a:solidFill>
                  <a:schemeClr val="dk1"/>
                </a:solidFill>
                <a:latin typeface="Century Gothic"/>
                <a:ea typeface="Century Gothic"/>
                <a:cs typeface="Century Gothic"/>
                <a:sym typeface="Century Gothic"/>
              </a:rPr>
              <a:t>Released Values</a:t>
            </a:r>
            <a:endParaRPr sz="2100" u="sng">
              <a:solidFill>
                <a:schemeClr val="dk1"/>
              </a:solidFill>
              <a:latin typeface="Century Gothic"/>
              <a:ea typeface="Century Gothic"/>
              <a:cs typeface="Century Gothic"/>
              <a:sym typeface="Century Gothic"/>
            </a:endParaRPr>
          </a:p>
        </p:txBody>
      </p:sp>
      <p:sp>
        <p:nvSpPr>
          <p:cNvPr id="239" name="Google Shape;239;p30"/>
          <p:cNvSpPr txBox="1"/>
          <p:nvPr/>
        </p:nvSpPr>
        <p:spPr>
          <a:xfrm>
            <a:off x="194250" y="3812575"/>
            <a:ext cx="3967500" cy="90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The future forecast estimated a little more than the actual value</a:t>
            </a:r>
            <a:endParaRPr sz="1800">
              <a:solidFill>
                <a:schemeClr val="dk1"/>
              </a:solidFill>
              <a:latin typeface="Century Gothic"/>
              <a:ea typeface="Century Gothic"/>
              <a:cs typeface="Century Gothic"/>
              <a:sym typeface="Century Gothic"/>
            </a:endParaRPr>
          </a:p>
        </p:txBody>
      </p:sp>
      <p:grpSp>
        <p:nvGrpSpPr>
          <p:cNvPr id="240" name="Google Shape;240;p30"/>
          <p:cNvGrpSpPr/>
          <p:nvPr/>
        </p:nvGrpSpPr>
        <p:grpSpPr>
          <a:xfrm>
            <a:off x="4648098" y="2306543"/>
            <a:ext cx="4495685" cy="2836939"/>
            <a:chOff x="3997650" y="1684000"/>
            <a:chExt cx="4534226" cy="2856650"/>
          </a:xfrm>
        </p:grpSpPr>
        <p:pic>
          <p:nvPicPr>
            <p:cNvPr id="241" name="Google Shape;241;p30"/>
            <p:cNvPicPr preferRelativeResize="0"/>
            <p:nvPr/>
          </p:nvPicPr>
          <p:blipFill>
            <a:blip r:embed="rId5">
              <a:alphaModFix/>
            </a:blip>
            <a:stretch>
              <a:fillRect/>
            </a:stretch>
          </p:blipFill>
          <p:spPr>
            <a:xfrm>
              <a:off x="3997650" y="1684000"/>
              <a:ext cx="4534226" cy="2856650"/>
            </a:xfrm>
            <a:prstGeom prst="rect">
              <a:avLst/>
            </a:prstGeom>
            <a:noFill/>
            <a:ln>
              <a:noFill/>
            </a:ln>
          </p:spPr>
        </p:pic>
        <p:sp>
          <p:nvSpPr>
            <p:cNvPr id="242" name="Google Shape;242;p30"/>
            <p:cNvSpPr/>
            <p:nvPr/>
          </p:nvSpPr>
          <p:spPr>
            <a:xfrm>
              <a:off x="7934275" y="2196825"/>
              <a:ext cx="597600" cy="97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grpSp>
      <p:cxnSp>
        <p:nvCxnSpPr>
          <p:cNvPr id="243" name="Google Shape;243;p30"/>
          <p:cNvCxnSpPr>
            <a:stCxn id="236" idx="0"/>
            <a:endCxn id="242" idx="0"/>
          </p:cNvCxnSpPr>
          <p:nvPr/>
        </p:nvCxnSpPr>
        <p:spPr>
          <a:xfrm flipH="1" rot="-5400000">
            <a:off x="6036926" y="5363"/>
            <a:ext cx="634500" cy="4986600"/>
          </a:xfrm>
          <a:prstGeom prst="curvedConnector3">
            <a:avLst>
              <a:gd fmla="val -37530" name="adj1"/>
            </a:avLst>
          </a:prstGeom>
          <a:noFill/>
          <a:ln cap="flat" cmpd="sng" w="28575">
            <a:solidFill>
              <a:schemeClr val="accent1"/>
            </a:solidFill>
            <a:prstDash val="solid"/>
            <a:round/>
            <a:headEnd len="med" w="med" type="stealth"/>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CE"/>
        </a:solidFill>
      </p:bgPr>
    </p:bg>
    <p:spTree>
      <p:nvGrpSpPr>
        <p:cNvPr id="247" name="Shape 247"/>
        <p:cNvGrpSpPr/>
        <p:nvPr/>
      </p:nvGrpSpPr>
      <p:grpSpPr>
        <a:xfrm>
          <a:off x="0" y="0"/>
          <a:ext cx="0" cy="0"/>
          <a:chOff x="0" y="0"/>
          <a:chExt cx="0" cy="0"/>
        </a:xfrm>
      </p:grpSpPr>
      <p:pic>
        <p:nvPicPr>
          <p:cNvPr id="248" name="Google Shape;248;p31"/>
          <p:cNvPicPr preferRelativeResize="0"/>
          <p:nvPr/>
        </p:nvPicPr>
        <p:blipFill rotWithShape="1">
          <a:blip r:embed="rId3">
            <a:alphaModFix/>
          </a:blip>
          <a:srcRect b="9730" l="0" r="0" t="-9730"/>
          <a:stretch/>
        </p:blipFill>
        <p:spPr>
          <a:xfrm>
            <a:off x="-155650" y="-586725"/>
            <a:ext cx="5230375" cy="5892526"/>
          </a:xfrm>
          <a:prstGeom prst="rect">
            <a:avLst/>
          </a:prstGeom>
          <a:noFill/>
          <a:ln>
            <a:noFill/>
          </a:ln>
        </p:spPr>
      </p:pic>
      <p:pic>
        <p:nvPicPr>
          <p:cNvPr id="249" name="Google Shape;249;p31"/>
          <p:cNvPicPr preferRelativeResize="0"/>
          <p:nvPr/>
        </p:nvPicPr>
        <p:blipFill>
          <a:blip r:embed="rId4">
            <a:alphaModFix/>
          </a:blip>
          <a:stretch>
            <a:fillRect/>
          </a:stretch>
        </p:blipFill>
        <p:spPr>
          <a:xfrm>
            <a:off x="5005000" y="2678025"/>
            <a:ext cx="4138999" cy="2407250"/>
          </a:xfrm>
          <a:prstGeom prst="rect">
            <a:avLst/>
          </a:prstGeom>
          <a:noFill/>
          <a:ln>
            <a:noFill/>
          </a:ln>
        </p:spPr>
      </p:pic>
      <p:pic>
        <p:nvPicPr>
          <p:cNvPr id="250" name="Google Shape;250;p31"/>
          <p:cNvPicPr preferRelativeResize="0"/>
          <p:nvPr/>
        </p:nvPicPr>
        <p:blipFill rotWithShape="1">
          <a:blip r:embed="rId3">
            <a:alphaModFix/>
          </a:blip>
          <a:srcRect b="9729" l="0" r="0" t="21018"/>
          <a:stretch/>
        </p:blipFill>
        <p:spPr>
          <a:xfrm>
            <a:off x="2246050" y="0"/>
            <a:ext cx="3842675" cy="3009349"/>
          </a:xfrm>
          <a:prstGeom prst="rect">
            <a:avLst/>
          </a:prstGeom>
          <a:noFill/>
          <a:ln>
            <a:noFill/>
          </a:ln>
        </p:spPr>
      </p:pic>
      <p:sp>
        <p:nvSpPr>
          <p:cNvPr id="251" name="Google Shape;251;p31"/>
          <p:cNvSpPr txBox="1"/>
          <p:nvPr/>
        </p:nvSpPr>
        <p:spPr>
          <a:xfrm>
            <a:off x="-79450" y="-71025"/>
            <a:ext cx="88794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solidFill>
                  <a:schemeClr val="dk1"/>
                </a:solidFill>
                <a:latin typeface="Abril Fatface"/>
                <a:ea typeface="Abril Fatface"/>
                <a:cs typeface="Abril Fatface"/>
                <a:sym typeface="Abril Fatface"/>
              </a:rPr>
              <a:t>Compare Future Forecast Graph Data to Recently </a:t>
            </a:r>
            <a:endParaRPr b="1" i="1" sz="1900">
              <a:solidFill>
                <a:schemeClr val="dk1"/>
              </a:solidFill>
              <a:latin typeface="Abril Fatface"/>
              <a:ea typeface="Abril Fatface"/>
              <a:cs typeface="Abril Fatface"/>
              <a:sym typeface="Abril Fatface"/>
            </a:endParaRPr>
          </a:p>
          <a:p>
            <a:pPr indent="0" lvl="0" marL="0" rtl="0" algn="l">
              <a:spcBef>
                <a:spcPts val="0"/>
              </a:spcBef>
              <a:spcAft>
                <a:spcPts val="0"/>
              </a:spcAft>
              <a:buNone/>
            </a:pPr>
            <a:r>
              <a:rPr b="1" i="1" lang="en" sz="1900">
                <a:solidFill>
                  <a:schemeClr val="dk1"/>
                </a:solidFill>
                <a:latin typeface="Abril Fatface"/>
                <a:ea typeface="Abril Fatface"/>
                <a:cs typeface="Abril Fatface"/>
                <a:sym typeface="Abril Fatface"/>
              </a:rPr>
              <a:t>Released Q2 2024 Financials</a:t>
            </a:r>
            <a:endParaRPr b="1" i="1" sz="1900">
              <a:solidFill>
                <a:schemeClr val="dk1"/>
              </a:solidFill>
              <a:latin typeface="Abril Fatface"/>
              <a:ea typeface="Abril Fatface"/>
              <a:cs typeface="Abril Fatface"/>
              <a:sym typeface="Abril Fatface"/>
            </a:endParaRPr>
          </a:p>
        </p:txBody>
      </p:sp>
      <p:grpSp>
        <p:nvGrpSpPr>
          <p:cNvPr id="252" name="Google Shape;252;p31"/>
          <p:cNvGrpSpPr/>
          <p:nvPr/>
        </p:nvGrpSpPr>
        <p:grpSpPr>
          <a:xfrm>
            <a:off x="0" y="607125"/>
            <a:ext cx="4571905" cy="2881501"/>
            <a:chOff x="0" y="1074750"/>
            <a:chExt cx="5330424" cy="3697551"/>
          </a:xfrm>
        </p:grpSpPr>
        <p:grpSp>
          <p:nvGrpSpPr>
            <p:cNvPr id="253" name="Google Shape;253;p31"/>
            <p:cNvGrpSpPr/>
            <p:nvPr/>
          </p:nvGrpSpPr>
          <p:grpSpPr>
            <a:xfrm>
              <a:off x="0" y="1074750"/>
              <a:ext cx="5330424" cy="3697551"/>
              <a:chOff x="190350" y="1141175"/>
              <a:chExt cx="5330424" cy="3697551"/>
            </a:xfrm>
          </p:grpSpPr>
          <p:pic>
            <p:nvPicPr>
              <p:cNvPr id="254" name="Google Shape;254;p31"/>
              <p:cNvPicPr preferRelativeResize="0"/>
              <p:nvPr/>
            </p:nvPicPr>
            <p:blipFill>
              <a:blip r:embed="rId5">
                <a:alphaModFix/>
              </a:blip>
              <a:stretch>
                <a:fillRect/>
              </a:stretch>
            </p:blipFill>
            <p:spPr>
              <a:xfrm>
                <a:off x="190350" y="1141175"/>
                <a:ext cx="5330424" cy="3697551"/>
              </a:xfrm>
              <a:prstGeom prst="rect">
                <a:avLst/>
              </a:prstGeom>
              <a:noFill/>
              <a:ln>
                <a:noFill/>
              </a:ln>
            </p:spPr>
          </p:pic>
          <p:cxnSp>
            <p:nvCxnSpPr>
              <p:cNvPr id="255" name="Google Shape;255;p31"/>
              <p:cNvCxnSpPr/>
              <p:nvPr/>
            </p:nvCxnSpPr>
            <p:spPr>
              <a:xfrm flipH="1">
                <a:off x="658225" y="3132975"/>
                <a:ext cx="3257400" cy="11700"/>
              </a:xfrm>
              <a:prstGeom prst="straightConnector1">
                <a:avLst/>
              </a:prstGeom>
              <a:noFill/>
              <a:ln cap="flat" cmpd="sng" w="9525">
                <a:solidFill>
                  <a:srgbClr val="FF0000"/>
                </a:solidFill>
                <a:prstDash val="solid"/>
                <a:round/>
                <a:headEnd len="med" w="med" type="none"/>
                <a:tailEnd len="med" w="med" type="none"/>
              </a:ln>
            </p:spPr>
          </p:cxnSp>
          <p:sp>
            <p:nvSpPr>
              <p:cNvPr id="256" name="Google Shape;256;p31"/>
              <p:cNvSpPr txBox="1"/>
              <p:nvPr/>
            </p:nvSpPr>
            <p:spPr>
              <a:xfrm>
                <a:off x="2076460" y="2593892"/>
                <a:ext cx="1558200" cy="5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0000"/>
                    </a:solidFill>
                    <a:latin typeface="Century Gothic"/>
                    <a:ea typeface="Century Gothic"/>
                    <a:cs typeface="Century Gothic"/>
                    <a:sym typeface="Century Gothic"/>
                  </a:rPr>
                  <a:t>Q2 2024</a:t>
                </a:r>
                <a:endParaRPr sz="1600">
                  <a:solidFill>
                    <a:srgbClr val="FF0000"/>
                  </a:solidFill>
                  <a:latin typeface="Century Gothic"/>
                  <a:ea typeface="Century Gothic"/>
                  <a:cs typeface="Century Gothic"/>
                  <a:sym typeface="Century Gothic"/>
                </a:endParaRPr>
              </a:p>
            </p:txBody>
          </p:sp>
          <p:sp>
            <p:nvSpPr>
              <p:cNvPr id="257" name="Google Shape;257;p31"/>
              <p:cNvSpPr txBox="1"/>
              <p:nvPr/>
            </p:nvSpPr>
            <p:spPr>
              <a:xfrm>
                <a:off x="3915634" y="2957138"/>
                <a:ext cx="1288500" cy="5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0000"/>
                    </a:solidFill>
                    <a:latin typeface="Century Gothic"/>
                    <a:ea typeface="Century Gothic"/>
                    <a:cs typeface="Century Gothic"/>
                    <a:sym typeface="Century Gothic"/>
                  </a:rPr>
                  <a:t>$1,350</a:t>
                </a:r>
                <a:endParaRPr sz="2100">
                  <a:solidFill>
                    <a:srgbClr val="FF0000"/>
                  </a:solidFill>
                  <a:latin typeface="Century Gothic"/>
                  <a:ea typeface="Century Gothic"/>
                  <a:cs typeface="Century Gothic"/>
                  <a:sym typeface="Century Gothic"/>
                </a:endParaRPr>
              </a:p>
            </p:txBody>
          </p:sp>
        </p:grpSp>
        <p:cxnSp>
          <p:nvCxnSpPr>
            <p:cNvPr id="258" name="Google Shape;258;p31"/>
            <p:cNvCxnSpPr/>
            <p:nvPr/>
          </p:nvCxnSpPr>
          <p:spPr>
            <a:xfrm flipH="1" rot="10800000">
              <a:off x="3072050" y="2945500"/>
              <a:ext cx="23400" cy="1288800"/>
            </a:xfrm>
            <a:prstGeom prst="straightConnector1">
              <a:avLst/>
            </a:prstGeom>
            <a:noFill/>
            <a:ln cap="flat" cmpd="sng" w="9525">
              <a:solidFill>
                <a:srgbClr val="FF0000"/>
              </a:solidFill>
              <a:prstDash val="solid"/>
              <a:round/>
              <a:headEnd len="med" w="med" type="none"/>
              <a:tailEnd len="med" w="med" type="none"/>
            </a:ln>
          </p:spPr>
        </p:cxnSp>
      </p:grpSp>
      <p:sp>
        <p:nvSpPr>
          <p:cNvPr id="259" name="Google Shape;259;p31"/>
          <p:cNvSpPr txBox="1"/>
          <p:nvPr/>
        </p:nvSpPr>
        <p:spPr>
          <a:xfrm>
            <a:off x="6718650" y="1314400"/>
            <a:ext cx="2355000" cy="7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u="sng">
                <a:solidFill>
                  <a:schemeClr val="dk1"/>
                </a:solidFill>
                <a:latin typeface="Century Gothic"/>
                <a:ea typeface="Century Gothic"/>
                <a:cs typeface="Century Gothic"/>
                <a:sym typeface="Century Gothic"/>
              </a:rPr>
              <a:t>Released Values</a:t>
            </a:r>
            <a:endParaRPr sz="2100" u="sng">
              <a:solidFill>
                <a:schemeClr val="dk1"/>
              </a:solidFill>
              <a:latin typeface="Century Gothic"/>
              <a:ea typeface="Century Gothic"/>
              <a:cs typeface="Century Gothic"/>
              <a:sym typeface="Century Gothic"/>
            </a:endParaRPr>
          </a:p>
        </p:txBody>
      </p:sp>
      <p:sp>
        <p:nvSpPr>
          <p:cNvPr id="260" name="Google Shape;260;p31"/>
          <p:cNvSpPr txBox="1"/>
          <p:nvPr/>
        </p:nvSpPr>
        <p:spPr>
          <a:xfrm>
            <a:off x="0" y="3523100"/>
            <a:ext cx="3967500" cy="1620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The future forecast estimated a little more than the actual value</a:t>
            </a:r>
            <a:endParaRPr sz="18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9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Snapshot of </a:t>
            </a:r>
            <a:r>
              <a:rPr lang="en" sz="1800">
                <a:solidFill>
                  <a:schemeClr val="dk1"/>
                </a:solidFill>
                <a:latin typeface="Century Gothic"/>
                <a:ea typeface="Century Gothic"/>
                <a:cs typeface="Century Gothic"/>
                <a:sym typeface="Century Gothic"/>
              </a:rPr>
              <a:t>financials</a:t>
            </a:r>
            <a:r>
              <a:rPr lang="en" sz="1800">
                <a:solidFill>
                  <a:schemeClr val="dk1"/>
                </a:solidFill>
                <a:latin typeface="Century Gothic"/>
                <a:ea typeface="Century Gothic"/>
                <a:cs typeface="Century Gothic"/>
                <a:sym typeface="Century Gothic"/>
              </a:rPr>
              <a:t> of each Quarter</a:t>
            </a:r>
            <a:endParaRPr sz="1800">
              <a:solidFill>
                <a:schemeClr val="dk1"/>
              </a:solidFill>
              <a:latin typeface="Century Gothic"/>
              <a:ea typeface="Century Gothic"/>
              <a:cs typeface="Century Gothic"/>
              <a:sym typeface="Century Gothic"/>
            </a:endParaRPr>
          </a:p>
        </p:txBody>
      </p:sp>
      <p:cxnSp>
        <p:nvCxnSpPr>
          <p:cNvPr id="261" name="Google Shape;261;p31"/>
          <p:cNvCxnSpPr>
            <a:stCxn id="257" idx="0"/>
          </p:cNvCxnSpPr>
          <p:nvPr/>
        </p:nvCxnSpPr>
        <p:spPr>
          <a:xfrm flipH="1" rot="-5400000">
            <a:off x="6024299" y="-254245"/>
            <a:ext cx="661800" cy="5214900"/>
          </a:xfrm>
          <a:prstGeom prst="curvedConnector4">
            <a:avLst>
              <a:gd fmla="val -35981" name="adj1"/>
              <a:gd fmla="val 96419" name="adj2"/>
            </a:avLst>
          </a:prstGeom>
          <a:noFill/>
          <a:ln cap="flat" cmpd="sng" w="28575">
            <a:solidFill>
              <a:schemeClr val="accent1"/>
            </a:solidFill>
            <a:prstDash val="solid"/>
            <a:round/>
            <a:headEnd len="med" w="med" type="stealth"/>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265" name="Shape 265"/>
        <p:cNvGrpSpPr/>
        <p:nvPr/>
      </p:nvGrpSpPr>
      <p:grpSpPr>
        <a:xfrm>
          <a:off x="0" y="0"/>
          <a:ext cx="0" cy="0"/>
          <a:chOff x="0" y="0"/>
          <a:chExt cx="0" cy="0"/>
        </a:xfrm>
      </p:grpSpPr>
      <p:pic>
        <p:nvPicPr>
          <p:cNvPr id="266" name="Google Shape;266;p32"/>
          <p:cNvPicPr preferRelativeResize="0"/>
          <p:nvPr/>
        </p:nvPicPr>
        <p:blipFill>
          <a:blip r:embed="rId3">
            <a:alphaModFix/>
          </a:blip>
          <a:stretch>
            <a:fillRect/>
          </a:stretch>
        </p:blipFill>
        <p:spPr>
          <a:xfrm>
            <a:off x="0" y="0"/>
            <a:ext cx="4076700" cy="4428641"/>
          </a:xfrm>
          <a:prstGeom prst="rect">
            <a:avLst/>
          </a:prstGeom>
          <a:noFill/>
          <a:ln>
            <a:noFill/>
          </a:ln>
        </p:spPr>
      </p:pic>
      <p:sp>
        <p:nvSpPr>
          <p:cNvPr id="267" name="Google Shape;267;p32"/>
          <p:cNvSpPr txBox="1"/>
          <p:nvPr/>
        </p:nvSpPr>
        <p:spPr>
          <a:xfrm>
            <a:off x="0" y="495700"/>
            <a:ext cx="4076700" cy="3046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i="1" lang="en" sz="3800" u="sng">
                <a:solidFill>
                  <a:schemeClr val="dk1"/>
                </a:solidFill>
                <a:latin typeface="Abril Fatface"/>
                <a:ea typeface="Abril Fatface"/>
                <a:cs typeface="Abril Fatface"/>
                <a:sym typeface="Abril Fatface"/>
              </a:rPr>
              <a:t>Potential Next Steps</a:t>
            </a:r>
            <a:endParaRPr sz="3500" u="sng">
              <a:solidFill>
                <a:schemeClr val="dk1"/>
              </a:solidFill>
              <a:latin typeface="Century Gothic"/>
              <a:ea typeface="Century Gothic"/>
              <a:cs typeface="Century Gothic"/>
              <a:sym typeface="Century Gothic"/>
            </a:endParaRPr>
          </a:p>
        </p:txBody>
      </p:sp>
      <p:sp>
        <p:nvSpPr>
          <p:cNvPr id="268" name="Google Shape;268;p32"/>
          <p:cNvSpPr txBox="1"/>
          <p:nvPr/>
        </p:nvSpPr>
        <p:spPr>
          <a:xfrm>
            <a:off x="3969775" y="530800"/>
            <a:ext cx="5106000" cy="3222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Century Gothic"/>
              <a:buAutoNum type="arabicPeriod"/>
            </a:pPr>
            <a:r>
              <a:rPr lang="en" sz="1800">
                <a:solidFill>
                  <a:schemeClr val="dk1"/>
                </a:solidFill>
                <a:latin typeface="Century Gothic"/>
                <a:ea typeface="Century Gothic"/>
                <a:cs typeface="Century Gothic"/>
                <a:sym typeface="Century Gothic"/>
              </a:rPr>
              <a:t>Link world events to specific time </a:t>
            </a:r>
            <a:endParaRPr sz="1800">
              <a:solidFill>
                <a:schemeClr val="dk1"/>
              </a:solidFill>
              <a:latin typeface="Century Gothic"/>
              <a:ea typeface="Century Gothic"/>
              <a:cs typeface="Century Gothic"/>
              <a:sym typeface="Century Gothic"/>
            </a:endParaRPr>
          </a:p>
          <a:p>
            <a:pPr indent="-342900" lvl="0" marL="457200" rtl="0" algn="l">
              <a:lnSpc>
                <a:spcPct val="150000"/>
              </a:lnSpc>
              <a:spcBef>
                <a:spcPts val="0"/>
              </a:spcBef>
              <a:spcAft>
                <a:spcPts val="0"/>
              </a:spcAft>
              <a:buClr>
                <a:schemeClr val="dk1"/>
              </a:buClr>
              <a:buSzPts val="1800"/>
              <a:buFont typeface="Century Gothic"/>
              <a:buAutoNum type="arabicPeriod"/>
            </a:pPr>
            <a:r>
              <a:rPr lang="en" sz="1800">
                <a:solidFill>
                  <a:schemeClr val="dk1"/>
                </a:solidFill>
                <a:latin typeface="Century Gothic"/>
                <a:ea typeface="Century Gothic"/>
                <a:cs typeface="Century Gothic"/>
                <a:sym typeface="Century Gothic"/>
              </a:rPr>
              <a:t>Periods to find </a:t>
            </a:r>
            <a:r>
              <a:rPr lang="en" sz="1800">
                <a:solidFill>
                  <a:schemeClr val="dk1"/>
                </a:solidFill>
                <a:latin typeface="Century Gothic"/>
                <a:ea typeface="Century Gothic"/>
                <a:cs typeface="Century Gothic"/>
                <a:sym typeface="Century Gothic"/>
              </a:rPr>
              <a:t>causes</a:t>
            </a:r>
            <a:r>
              <a:rPr lang="en" sz="1800">
                <a:solidFill>
                  <a:schemeClr val="dk1"/>
                </a:solidFill>
                <a:latin typeface="Century Gothic"/>
                <a:ea typeface="Century Gothic"/>
                <a:cs typeface="Century Gothic"/>
                <a:sym typeface="Century Gothic"/>
              </a:rPr>
              <a:t> of </a:t>
            </a:r>
            <a:r>
              <a:rPr lang="en" sz="1800">
                <a:solidFill>
                  <a:schemeClr val="dk1"/>
                </a:solidFill>
                <a:latin typeface="Century Gothic"/>
                <a:ea typeface="Century Gothic"/>
                <a:cs typeface="Century Gothic"/>
                <a:sym typeface="Century Gothic"/>
              </a:rPr>
              <a:t>fluctuations</a:t>
            </a:r>
            <a:endParaRPr sz="1800">
              <a:solidFill>
                <a:schemeClr val="dk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chemeClr val="dk1"/>
              </a:buClr>
              <a:buSzPts val="1800"/>
              <a:buFont typeface="Century Gothic"/>
              <a:buAutoNum type="alphaLcPeriod"/>
            </a:pPr>
            <a:r>
              <a:rPr lang="en" sz="1800">
                <a:solidFill>
                  <a:schemeClr val="dk1"/>
                </a:solidFill>
                <a:latin typeface="Century Gothic"/>
                <a:ea typeface="Century Gothic"/>
                <a:cs typeface="Century Gothic"/>
                <a:sym typeface="Century Gothic"/>
              </a:rPr>
              <a:t>2020 lock-down</a:t>
            </a:r>
            <a:endParaRPr sz="1800">
              <a:solidFill>
                <a:schemeClr val="dk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chemeClr val="dk1"/>
              </a:buClr>
              <a:buSzPts val="1800"/>
              <a:buFont typeface="Century Gothic"/>
              <a:buAutoNum type="alphaLcPeriod"/>
            </a:pPr>
            <a:r>
              <a:rPr lang="en" sz="1800">
                <a:solidFill>
                  <a:schemeClr val="dk1"/>
                </a:solidFill>
                <a:latin typeface="Century Gothic"/>
                <a:ea typeface="Century Gothic"/>
                <a:cs typeface="Century Gothic"/>
                <a:sym typeface="Century Gothic"/>
              </a:rPr>
              <a:t>Rise of competitors</a:t>
            </a:r>
            <a:endParaRPr sz="1800">
              <a:solidFill>
                <a:schemeClr val="dk1"/>
              </a:solidFill>
              <a:latin typeface="Century Gothic"/>
              <a:ea typeface="Century Gothic"/>
              <a:cs typeface="Century Gothic"/>
              <a:sym typeface="Century Gothic"/>
            </a:endParaRPr>
          </a:p>
          <a:p>
            <a:pPr indent="-342900" lvl="1" marL="914400" rtl="0" algn="l">
              <a:lnSpc>
                <a:spcPct val="150000"/>
              </a:lnSpc>
              <a:spcBef>
                <a:spcPts val="0"/>
              </a:spcBef>
              <a:spcAft>
                <a:spcPts val="0"/>
              </a:spcAft>
              <a:buClr>
                <a:schemeClr val="dk1"/>
              </a:buClr>
              <a:buSzPts val="1800"/>
              <a:buFont typeface="Century Gothic"/>
              <a:buAutoNum type="alphaLcPeriod"/>
            </a:pPr>
            <a:r>
              <a:rPr lang="en" sz="1800">
                <a:solidFill>
                  <a:schemeClr val="dk1"/>
                </a:solidFill>
                <a:latin typeface="Century Gothic"/>
                <a:ea typeface="Century Gothic"/>
                <a:cs typeface="Century Gothic"/>
                <a:sym typeface="Century Gothic"/>
              </a:rPr>
              <a:t>Change of leadership</a:t>
            </a:r>
            <a:endParaRPr sz="1800">
              <a:solidFill>
                <a:schemeClr val="dk1"/>
              </a:solidFill>
              <a:latin typeface="Century Gothic"/>
              <a:ea typeface="Century Gothic"/>
              <a:cs typeface="Century Gothic"/>
              <a:sym typeface="Century Gothic"/>
            </a:endParaRPr>
          </a:p>
          <a:p>
            <a:pPr indent="-342900" lvl="0" marL="457200" rtl="0" algn="l">
              <a:lnSpc>
                <a:spcPct val="100000"/>
              </a:lnSpc>
              <a:spcBef>
                <a:spcPts val="0"/>
              </a:spcBef>
              <a:spcAft>
                <a:spcPts val="0"/>
              </a:spcAft>
              <a:buClr>
                <a:schemeClr val="dk1"/>
              </a:buClr>
              <a:buSzPts val="1800"/>
              <a:buFont typeface="Century Gothic"/>
              <a:buAutoNum type="arabicPeriod"/>
            </a:pPr>
            <a:r>
              <a:rPr lang="en" sz="1800">
                <a:solidFill>
                  <a:schemeClr val="dk1"/>
                </a:solidFill>
                <a:latin typeface="Century Gothic"/>
                <a:ea typeface="Century Gothic"/>
                <a:cs typeface="Century Gothic"/>
                <a:sym typeface="Century Gothic"/>
              </a:rPr>
              <a:t>Provide feedback from previous setbacks and plan to counteract them</a:t>
            </a:r>
            <a:endParaRPr sz="1800">
              <a:solidFill>
                <a:schemeClr val="dk1"/>
              </a:solidFill>
              <a:latin typeface="Century Gothic"/>
              <a:ea typeface="Century Gothic"/>
              <a:cs typeface="Century Gothic"/>
              <a:sym typeface="Century Gothic"/>
            </a:endParaRPr>
          </a:p>
          <a:p>
            <a:pPr indent="-342900" lvl="0" marL="457200" rtl="0" algn="l">
              <a:spcBef>
                <a:spcPts val="1000"/>
              </a:spcBef>
              <a:spcAft>
                <a:spcPts val="0"/>
              </a:spcAft>
              <a:buClr>
                <a:schemeClr val="dk1"/>
              </a:buClr>
              <a:buSzPts val="1800"/>
              <a:buFont typeface="Century Gothic"/>
              <a:buAutoNum type="arabicPeriod"/>
            </a:pPr>
            <a:r>
              <a:rPr lang="en" sz="1800">
                <a:solidFill>
                  <a:schemeClr val="dk1"/>
                </a:solidFill>
                <a:latin typeface="Century Gothic"/>
                <a:ea typeface="Century Gothic"/>
                <a:cs typeface="Century Gothic"/>
                <a:sym typeface="Century Gothic"/>
              </a:rPr>
              <a:t>Yoda yoda</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8C78"/>
        </a:solidFill>
      </p:bgPr>
    </p:bg>
    <p:spTree>
      <p:nvGrpSpPr>
        <p:cNvPr id="272" name="Shape 272"/>
        <p:cNvGrpSpPr/>
        <p:nvPr/>
      </p:nvGrpSpPr>
      <p:grpSpPr>
        <a:xfrm>
          <a:off x="0" y="0"/>
          <a:ext cx="0" cy="0"/>
          <a:chOff x="0" y="0"/>
          <a:chExt cx="0" cy="0"/>
        </a:xfrm>
      </p:grpSpPr>
      <p:sp>
        <p:nvSpPr>
          <p:cNvPr id="273" name="Google Shape;273;p33"/>
          <p:cNvSpPr txBox="1"/>
          <p:nvPr>
            <p:ph type="title"/>
          </p:nvPr>
        </p:nvSpPr>
        <p:spPr>
          <a:xfrm>
            <a:off x="2443987" y="1105677"/>
            <a:ext cx="4155900" cy="1611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sz="5000"/>
              <a:t>Questions?</a:t>
            </a:r>
            <a:endParaRPr sz="5000"/>
          </a:p>
        </p:txBody>
      </p:sp>
      <p:sp>
        <p:nvSpPr>
          <p:cNvPr id="274" name="Google Shape;274;p33"/>
          <p:cNvSpPr txBox="1"/>
          <p:nvPr>
            <p:ph idx="1" type="body"/>
          </p:nvPr>
        </p:nvSpPr>
        <p:spPr>
          <a:xfrm>
            <a:off x="2907792" y="3223260"/>
            <a:ext cx="3326100" cy="8916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275" name="Google Shape;275;p33" title="yoda from star wars is looking at the camera with the words `` confused am i '' written below him . (Provided by Tenor)"/>
          <p:cNvPicPr preferRelativeResize="0"/>
          <p:nvPr/>
        </p:nvPicPr>
        <p:blipFill>
          <a:blip r:embed="rId3">
            <a:alphaModFix/>
          </a:blip>
          <a:stretch>
            <a:fillRect/>
          </a:stretch>
        </p:blipFill>
        <p:spPr>
          <a:xfrm>
            <a:off x="2065700" y="2972325"/>
            <a:ext cx="4743450" cy="200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8C78"/>
        </a:solidFill>
      </p:bgPr>
    </p:bg>
    <p:spTree>
      <p:nvGrpSpPr>
        <p:cNvPr id="279" name="Shape 279"/>
        <p:cNvGrpSpPr/>
        <p:nvPr/>
      </p:nvGrpSpPr>
      <p:grpSpPr>
        <a:xfrm>
          <a:off x="0" y="0"/>
          <a:ext cx="0" cy="0"/>
          <a:chOff x="0" y="0"/>
          <a:chExt cx="0" cy="0"/>
        </a:xfrm>
      </p:grpSpPr>
      <p:pic>
        <p:nvPicPr>
          <p:cNvPr id="280" name="Google Shape;280;p34"/>
          <p:cNvPicPr preferRelativeResize="0"/>
          <p:nvPr/>
        </p:nvPicPr>
        <p:blipFill rotWithShape="1">
          <a:blip r:embed="rId3">
            <a:alphaModFix/>
          </a:blip>
          <a:srcRect b="34917" l="0" r="0" t="0"/>
          <a:stretch/>
        </p:blipFill>
        <p:spPr>
          <a:xfrm>
            <a:off x="152400" y="997200"/>
            <a:ext cx="8602148" cy="3149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154" name="Shape 154"/>
        <p:cNvGrpSpPr/>
        <p:nvPr/>
      </p:nvGrpSpPr>
      <p:grpSpPr>
        <a:xfrm>
          <a:off x="0" y="0"/>
          <a:ext cx="0" cy="0"/>
          <a:chOff x="0" y="0"/>
          <a:chExt cx="0" cy="0"/>
        </a:xfrm>
      </p:grpSpPr>
      <p:sp>
        <p:nvSpPr>
          <p:cNvPr id="155" name="Google Shape;155;p2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3300"/>
              <a:t>Executive Summary</a:t>
            </a:r>
            <a:endParaRPr/>
          </a:p>
        </p:txBody>
      </p:sp>
      <p:sp>
        <p:nvSpPr>
          <p:cNvPr id="156" name="Google Shape;156;p20"/>
          <p:cNvSpPr txBox="1"/>
          <p:nvPr>
            <p:ph idx="1" type="body"/>
          </p:nvPr>
        </p:nvSpPr>
        <p:spPr>
          <a:xfrm>
            <a:off x="254175" y="1508750"/>
            <a:ext cx="8261100" cy="3201300"/>
          </a:xfrm>
          <a:prstGeom prst="rect">
            <a:avLst/>
          </a:prstGeom>
        </p:spPr>
        <p:txBody>
          <a:bodyPr anchorCtr="0" anchor="t" bIns="34275" lIns="68575" spcFirstLastPara="1" rIns="68575" wrap="square" tIns="34275">
            <a:normAutofit/>
          </a:bodyPr>
          <a:lstStyle/>
          <a:p>
            <a:pPr indent="-368300" lvl="0" marL="457200" rtl="0" algn="l">
              <a:lnSpc>
                <a:spcPct val="100000"/>
              </a:lnSpc>
              <a:spcBef>
                <a:spcPts val="1200"/>
              </a:spcBef>
              <a:spcAft>
                <a:spcPts val="0"/>
              </a:spcAft>
              <a:buSzPts val="2200"/>
              <a:buFont typeface="Century Gothic"/>
              <a:buChar char="•"/>
            </a:pPr>
            <a:r>
              <a:rPr lang="en" sz="2000"/>
              <a:t>Examined the profitability and stock share value of DoorDash</a:t>
            </a:r>
            <a:endParaRPr sz="2000"/>
          </a:p>
          <a:p>
            <a:pPr indent="-368300" lvl="0" marL="457200" rtl="0" algn="l">
              <a:lnSpc>
                <a:spcPct val="100000"/>
              </a:lnSpc>
              <a:spcBef>
                <a:spcPts val="1000"/>
              </a:spcBef>
              <a:spcAft>
                <a:spcPts val="0"/>
              </a:spcAft>
              <a:buSzPts val="2200"/>
              <a:buFont typeface="Century Gothic"/>
              <a:buChar char="•"/>
            </a:pPr>
            <a:r>
              <a:rPr lang="en" sz="2000"/>
              <a:t>Gathered vital information about the company’s growth and their future </a:t>
            </a:r>
            <a:r>
              <a:rPr lang="en" sz="2000"/>
              <a:t>growth</a:t>
            </a:r>
            <a:endParaRPr sz="2000"/>
          </a:p>
          <a:p>
            <a:pPr indent="-368300" lvl="0" marL="457200" rtl="0" algn="l">
              <a:lnSpc>
                <a:spcPct val="100000"/>
              </a:lnSpc>
              <a:spcBef>
                <a:spcPts val="1000"/>
              </a:spcBef>
              <a:spcAft>
                <a:spcPts val="0"/>
              </a:spcAft>
              <a:buSzPts val="2200"/>
              <a:buFont typeface="Century Gothic"/>
              <a:buChar char="•"/>
            </a:pPr>
            <a:r>
              <a:rPr lang="en" sz="2000"/>
              <a:t>Reviewed DoorDashs financial statements and converted them into graphs</a:t>
            </a:r>
            <a:endParaRPr sz="2000"/>
          </a:p>
          <a:p>
            <a:pPr indent="-368300" lvl="0" marL="457200" rtl="0" algn="l">
              <a:lnSpc>
                <a:spcPct val="100000"/>
              </a:lnSpc>
              <a:spcBef>
                <a:spcPts val="1200"/>
              </a:spcBef>
              <a:spcAft>
                <a:spcPts val="0"/>
              </a:spcAft>
              <a:buSzPts val="2200"/>
              <a:buFont typeface="Century Gothic"/>
              <a:buChar char="•"/>
            </a:pPr>
            <a:r>
              <a:rPr lang="en" sz="2000"/>
              <a:t>Transformed their financial information into easy-to-read documentation of their growth starting from 2022 up to 2024</a:t>
            </a:r>
            <a:endParaRPr sz="2000"/>
          </a:p>
          <a:p>
            <a:pPr indent="0" lvl="0" marL="0" rtl="0" algn="l">
              <a:spcBef>
                <a:spcPts val="1000"/>
              </a:spcBef>
              <a:spcAft>
                <a:spcPts val="0"/>
              </a:spcAft>
              <a:buClr>
                <a:schemeClr val="dk1"/>
              </a:buClr>
              <a:buSzPts val="1100"/>
              <a:buFont typeface="Arial"/>
              <a:buNone/>
            </a:pPr>
            <a:r>
              <a:t/>
            </a:r>
            <a:endParaRPr sz="1600"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160" name="Shape 160"/>
        <p:cNvGrpSpPr/>
        <p:nvPr/>
      </p:nvGrpSpPr>
      <p:grpSpPr>
        <a:xfrm>
          <a:off x="0" y="0"/>
          <a:ext cx="0" cy="0"/>
          <a:chOff x="0" y="0"/>
          <a:chExt cx="0" cy="0"/>
        </a:xfrm>
      </p:grpSpPr>
      <p:sp>
        <p:nvSpPr>
          <p:cNvPr id="161" name="Google Shape;161;p21"/>
          <p:cNvSpPr txBox="1"/>
          <p:nvPr>
            <p:ph type="title"/>
          </p:nvPr>
        </p:nvSpPr>
        <p:spPr>
          <a:xfrm>
            <a:off x="628650" y="16706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   D</a:t>
            </a:r>
            <a:r>
              <a:rPr lang="en"/>
              <a:t>ata collection, cleanup, and exploration </a:t>
            </a:r>
            <a:endParaRPr/>
          </a:p>
        </p:txBody>
      </p:sp>
      <p:sp>
        <p:nvSpPr>
          <p:cNvPr id="162" name="Google Shape;162;p21"/>
          <p:cNvSpPr txBox="1"/>
          <p:nvPr>
            <p:ph idx="1" type="body"/>
          </p:nvPr>
        </p:nvSpPr>
        <p:spPr>
          <a:xfrm>
            <a:off x="0" y="1327825"/>
            <a:ext cx="9087600" cy="3500100"/>
          </a:xfrm>
          <a:prstGeom prst="rect">
            <a:avLst/>
          </a:prstGeom>
        </p:spPr>
        <p:txBody>
          <a:bodyPr anchorCtr="0" anchor="t" bIns="34275" lIns="68575" spcFirstLastPara="1" rIns="68575" wrap="square" tIns="34275">
            <a:noAutofit/>
          </a:bodyPr>
          <a:lstStyle/>
          <a:p>
            <a:pPr indent="0" lvl="0" marL="0" rtl="0" algn="l">
              <a:lnSpc>
                <a:spcPct val="150000"/>
              </a:lnSpc>
              <a:spcBef>
                <a:spcPts val="0"/>
              </a:spcBef>
              <a:spcAft>
                <a:spcPts val="0"/>
              </a:spcAft>
              <a:buNone/>
            </a:pPr>
            <a:r>
              <a:rPr lang="en" sz="2000"/>
              <a:t>          </a:t>
            </a:r>
            <a:r>
              <a:rPr lang="en" sz="2000" u="sng"/>
              <a:t>Various sources were used to collect data including:</a:t>
            </a:r>
            <a:endParaRPr sz="2000" u="sng"/>
          </a:p>
          <a:p>
            <a:pPr indent="0" lvl="0" marL="0" rtl="0" algn="l">
              <a:lnSpc>
                <a:spcPct val="150000"/>
              </a:lnSpc>
              <a:spcBef>
                <a:spcPts val="1000"/>
              </a:spcBef>
              <a:spcAft>
                <a:spcPts val="0"/>
              </a:spcAft>
              <a:buNone/>
            </a:pPr>
            <a:r>
              <a:rPr lang="en" sz="2000"/>
              <a:t>              -</a:t>
            </a:r>
            <a:r>
              <a:rPr lang="en" sz="2000"/>
              <a:t>DoorDash Investor Relations (IR) website for financial data:</a:t>
            </a:r>
            <a:endParaRPr sz="2000"/>
          </a:p>
          <a:p>
            <a:pPr indent="-355600" lvl="1" marL="1371600" rtl="0" algn="l">
              <a:lnSpc>
                <a:spcPct val="150000"/>
              </a:lnSpc>
              <a:spcBef>
                <a:spcPts val="0"/>
              </a:spcBef>
              <a:spcAft>
                <a:spcPts val="0"/>
              </a:spcAft>
              <a:buSzPts val="2000"/>
              <a:buChar char="●"/>
            </a:pPr>
            <a:r>
              <a:rPr lang="en" sz="2000"/>
              <a:t>The IR website was easy to navigate</a:t>
            </a:r>
            <a:endParaRPr sz="2000"/>
          </a:p>
          <a:p>
            <a:pPr indent="-355600" lvl="1" marL="1371600" rtl="0" algn="l">
              <a:lnSpc>
                <a:spcPct val="150000"/>
              </a:lnSpc>
              <a:spcBef>
                <a:spcPts val="0"/>
              </a:spcBef>
              <a:spcAft>
                <a:spcPts val="0"/>
              </a:spcAft>
              <a:buSzPts val="2000"/>
              <a:buChar char="●"/>
            </a:pPr>
            <a:r>
              <a:rPr lang="en" sz="2000"/>
              <a:t>The data was easy to download as a pdf</a:t>
            </a:r>
            <a:endParaRPr sz="2000"/>
          </a:p>
          <a:p>
            <a:pPr indent="0" lvl="0" marL="0" rtl="0" algn="l">
              <a:lnSpc>
                <a:spcPct val="150000"/>
              </a:lnSpc>
              <a:spcBef>
                <a:spcPts val="1000"/>
              </a:spcBef>
              <a:spcAft>
                <a:spcPts val="0"/>
              </a:spcAft>
              <a:buNone/>
            </a:pPr>
            <a:r>
              <a:rPr lang="en" sz="2000"/>
              <a:t>              -Yahoo Finance for the stock market data for the past two years:</a:t>
            </a:r>
            <a:endParaRPr sz="2000"/>
          </a:p>
          <a:p>
            <a:pPr indent="-355600" lvl="1" marL="1371600" rtl="0" algn="l">
              <a:lnSpc>
                <a:spcPct val="100000"/>
              </a:lnSpc>
              <a:spcBef>
                <a:spcPts val="0"/>
              </a:spcBef>
              <a:spcAft>
                <a:spcPts val="0"/>
              </a:spcAft>
              <a:buSzPts val="2000"/>
              <a:buChar char="●"/>
            </a:pPr>
            <a:r>
              <a:rPr lang="en" sz="2000"/>
              <a:t>Looking for correlation to investors reaction to the company’s profit and revenue</a:t>
            </a:r>
            <a:endParaRPr sz="2000"/>
          </a:p>
          <a:p>
            <a:pPr indent="-355600" lvl="1" marL="1371600" rtl="0" algn="l">
              <a:lnSpc>
                <a:spcPct val="100000"/>
              </a:lnSpc>
              <a:spcBef>
                <a:spcPts val="1000"/>
              </a:spcBef>
              <a:spcAft>
                <a:spcPts val="1000"/>
              </a:spcAft>
              <a:buSzPts val="2000"/>
              <a:buChar char="●"/>
            </a:pPr>
            <a:r>
              <a:rPr lang="en" sz="2000"/>
              <a:t>Yahoo Finance is a reliable source for stock reports</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166" name="Shape 166"/>
        <p:cNvGrpSpPr/>
        <p:nvPr/>
      </p:nvGrpSpPr>
      <p:grpSpPr>
        <a:xfrm>
          <a:off x="0" y="0"/>
          <a:ext cx="0" cy="0"/>
          <a:chOff x="0" y="0"/>
          <a:chExt cx="0" cy="0"/>
        </a:xfrm>
      </p:grpSpPr>
      <p:sp>
        <p:nvSpPr>
          <p:cNvPr id="167" name="Google Shape;167;p2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Data collection, cleanup, and exploration Cont’d</a:t>
            </a:r>
            <a:endParaRPr/>
          </a:p>
        </p:txBody>
      </p:sp>
      <p:sp>
        <p:nvSpPr>
          <p:cNvPr id="168" name="Google Shape;168;p22"/>
          <p:cNvSpPr txBox="1"/>
          <p:nvPr>
            <p:ph idx="1" type="body"/>
          </p:nvPr>
        </p:nvSpPr>
        <p:spPr>
          <a:xfrm>
            <a:off x="628650" y="1508760"/>
            <a:ext cx="7886700" cy="3120300"/>
          </a:xfrm>
          <a:prstGeom prst="rect">
            <a:avLst/>
          </a:prstGeom>
        </p:spPr>
        <p:txBody>
          <a:bodyPr anchorCtr="0" anchor="t" bIns="34275" lIns="68575" spcFirstLastPara="1" rIns="68575" wrap="square" tIns="34275">
            <a:noAutofit/>
          </a:bodyPr>
          <a:lstStyle/>
          <a:p>
            <a:pPr indent="0" lvl="0" marL="0" rtl="0" algn="l">
              <a:lnSpc>
                <a:spcPct val="150000"/>
              </a:lnSpc>
              <a:spcBef>
                <a:spcPts val="1000"/>
              </a:spcBef>
              <a:spcAft>
                <a:spcPts val="0"/>
              </a:spcAft>
              <a:buNone/>
            </a:pPr>
            <a:r>
              <a:rPr lang="en" sz="1900"/>
              <a:t>       </a:t>
            </a:r>
            <a:r>
              <a:rPr lang="en" sz="2000"/>
              <a:t> </a:t>
            </a:r>
            <a:r>
              <a:rPr lang="en" sz="2000" u="sng"/>
              <a:t>Collection, exploration, and cleanup process:</a:t>
            </a:r>
            <a:endParaRPr sz="2000" u="sng"/>
          </a:p>
          <a:p>
            <a:pPr indent="-355600" lvl="1" marL="914400" rtl="0" algn="l">
              <a:lnSpc>
                <a:spcPct val="100000"/>
              </a:lnSpc>
              <a:spcBef>
                <a:spcPts val="1000"/>
              </a:spcBef>
              <a:spcAft>
                <a:spcPts val="0"/>
              </a:spcAft>
              <a:buSzPts val="2000"/>
              <a:buChar char="•"/>
            </a:pPr>
            <a:r>
              <a:rPr lang="en" sz="2000"/>
              <a:t>Extracted data from various sources and forms then converted into csv files and then dataframes</a:t>
            </a:r>
            <a:endParaRPr sz="2000"/>
          </a:p>
          <a:p>
            <a:pPr indent="-355600" lvl="1" marL="914400" rtl="0" algn="l">
              <a:lnSpc>
                <a:spcPct val="150000"/>
              </a:lnSpc>
              <a:spcBef>
                <a:spcPts val="1000"/>
              </a:spcBef>
              <a:spcAft>
                <a:spcPts val="0"/>
              </a:spcAft>
              <a:buSzPts val="2000"/>
              <a:buChar char="•"/>
            </a:pPr>
            <a:r>
              <a:rPr lang="en" sz="2000"/>
              <a:t>Removed years and [samples] that had missing data</a:t>
            </a:r>
            <a:endParaRPr sz="2000"/>
          </a:p>
          <a:p>
            <a:pPr indent="-355600" lvl="1" marL="914400" rtl="0" algn="l">
              <a:lnSpc>
                <a:spcPct val="100000"/>
              </a:lnSpc>
              <a:spcBef>
                <a:spcPts val="0"/>
              </a:spcBef>
              <a:spcAft>
                <a:spcPts val="0"/>
              </a:spcAft>
              <a:buSzPts val="2000"/>
              <a:buChar char="•"/>
            </a:pPr>
            <a:r>
              <a:rPr lang="en" sz="2000"/>
              <a:t>Explored possible future values based on the trends provided</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172" name="Shape 172"/>
        <p:cNvGrpSpPr/>
        <p:nvPr/>
      </p:nvGrpSpPr>
      <p:grpSpPr>
        <a:xfrm>
          <a:off x="0" y="0"/>
          <a:ext cx="0" cy="0"/>
          <a:chOff x="0" y="0"/>
          <a:chExt cx="0" cy="0"/>
        </a:xfrm>
      </p:grpSpPr>
      <p:sp>
        <p:nvSpPr>
          <p:cNvPr id="173" name="Google Shape;173;p2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The approach Group 3 took to achieve the project goals:</a:t>
            </a:r>
            <a:endParaRPr/>
          </a:p>
        </p:txBody>
      </p:sp>
      <p:sp>
        <p:nvSpPr>
          <p:cNvPr id="174" name="Google Shape;174;p23"/>
          <p:cNvSpPr txBox="1"/>
          <p:nvPr>
            <p:ph idx="1" type="body"/>
          </p:nvPr>
        </p:nvSpPr>
        <p:spPr>
          <a:xfrm>
            <a:off x="182100" y="1508750"/>
            <a:ext cx="8779800" cy="3531300"/>
          </a:xfrm>
          <a:prstGeom prst="rect">
            <a:avLst/>
          </a:prstGeom>
        </p:spPr>
        <p:txBody>
          <a:bodyPr anchorCtr="0" anchor="t" bIns="34275" lIns="68575" spcFirstLastPara="1" rIns="68575" wrap="square" tIns="34275">
            <a:normAutofit lnSpcReduction="20000"/>
          </a:bodyPr>
          <a:lstStyle/>
          <a:p>
            <a:pPr indent="-355600" lvl="0" marL="457200" rtl="0" algn="l">
              <a:lnSpc>
                <a:spcPct val="150000"/>
              </a:lnSpc>
              <a:spcBef>
                <a:spcPts val="800"/>
              </a:spcBef>
              <a:spcAft>
                <a:spcPts val="0"/>
              </a:spcAft>
              <a:buClr>
                <a:srgbClr val="2B2B2B"/>
              </a:buClr>
              <a:buSzPts val="2000"/>
              <a:buChar char="●"/>
            </a:pPr>
            <a:r>
              <a:rPr lang="en" sz="2000">
                <a:solidFill>
                  <a:srgbClr val="2B2B2B"/>
                </a:solidFill>
              </a:rPr>
              <a:t>Compared the expected vs reality</a:t>
            </a:r>
            <a:endParaRPr sz="2000">
              <a:solidFill>
                <a:srgbClr val="2B2B2B"/>
              </a:solidFill>
            </a:endParaRPr>
          </a:p>
          <a:p>
            <a:pPr indent="-355600" lvl="0" marL="457200" rtl="0" algn="l">
              <a:lnSpc>
                <a:spcPct val="150000"/>
              </a:lnSpc>
              <a:spcBef>
                <a:spcPts val="0"/>
              </a:spcBef>
              <a:spcAft>
                <a:spcPts val="0"/>
              </a:spcAft>
              <a:buClr>
                <a:srgbClr val="2B2B2B"/>
              </a:buClr>
              <a:buSzPts val="2000"/>
              <a:buChar char="●"/>
            </a:pPr>
            <a:r>
              <a:rPr lang="en" sz="2000">
                <a:solidFill>
                  <a:srgbClr val="2B2B2B"/>
                </a:solidFill>
              </a:rPr>
              <a:t>Limited public data</a:t>
            </a:r>
            <a:endParaRPr sz="2000">
              <a:solidFill>
                <a:srgbClr val="2B2B2B"/>
              </a:solidFill>
            </a:endParaRPr>
          </a:p>
          <a:p>
            <a:pPr indent="-355600" lvl="1" marL="914400" rtl="0" algn="l">
              <a:lnSpc>
                <a:spcPct val="150000"/>
              </a:lnSpc>
              <a:spcBef>
                <a:spcPts val="0"/>
              </a:spcBef>
              <a:spcAft>
                <a:spcPts val="0"/>
              </a:spcAft>
              <a:buClr>
                <a:srgbClr val="2B2B2B"/>
              </a:buClr>
              <a:buSzPts val="2000"/>
              <a:buChar char="●"/>
            </a:pPr>
            <a:r>
              <a:rPr lang="en" sz="2000">
                <a:solidFill>
                  <a:srgbClr val="2B2B2B"/>
                </a:solidFill>
              </a:rPr>
              <a:t>Did not disclosure daily orders</a:t>
            </a:r>
            <a:endParaRPr sz="2000">
              <a:solidFill>
                <a:srgbClr val="2B2B2B"/>
              </a:solidFill>
            </a:endParaRPr>
          </a:p>
          <a:p>
            <a:pPr indent="-355600" lvl="1" marL="914400" rtl="0" algn="l">
              <a:lnSpc>
                <a:spcPct val="150000"/>
              </a:lnSpc>
              <a:spcBef>
                <a:spcPts val="0"/>
              </a:spcBef>
              <a:spcAft>
                <a:spcPts val="0"/>
              </a:spcAft>
              <a:buClr>
                <a:srgbClr val="2B2B2B"/>
              </a:buClr>
              <a:buSzPts val="2000"/>
              <a:buChar char="●"/>
            </a:pPr>
            <a:r>
              <a:rPr lang="en" sz="2000">
                <a:solidFill>
                  <a:srgbClr val="2B2B2B"/>
                </a:solidFill>
              </a:rPr>
              <a:t>API only for restaurants and delivery simulator</a:t>
            </a:r>
            <a:endParaRPr sz="2000">
              <a:solidFill>
                <a:srgbClr val="2B2B2B"/>
              </a:solidFill>
            </a:endParaRPr>
          </a:p>
          <a:p>
            <a:pPr indent="-355600" lvl="1" marL="914400" rtl="0" algn="l">
              <a:lnSpc>
                <a:spcPct val="100000"/>
              </a:lnSpc>
              <a:spcBef>
                <a:spcPts val="0"/>
              </a:spcBef>
              <a:spcAft>
                <a:spcPts val="0"/>
              </a:spcAft>
              <a:buClr>
                <a:srgbClr val="2B2B2B"/>
              </a:buClr>
              <a:buSzPts val="2000"/>
              <a:buChar char="●"/>
            </a:pPr>
            <a:r>
              <a:rPr lang="en" sz="2000">
                <a:solidFill>
                  <a:srgbClr val="2B2B2B"/>
                </a:solidFill>
              </a:rPr>
              <a:t>The public financial statements only went from 2022 through 2024 Q1, but still provided relevant data and we were able to make a prediction</a:t>
            </a:r>
            <a:endParaRPr sz="2000">
              <a:solidFill>
                <a:srgbClr val="2B2B2B"/>
              </a:solidFill>
            </a:endParaRPr>
          </a:p>
          <a:p>
            <a:pPr indent="-355600" lvl="0" marL="457200" rtl="0" algn="l">
              <a:lnSpc>
                <a:spcPct val="100000"/>
              </a:lnSpc>
              <a:spcBef>
                <a:spcPts val="1000"/>
              </a:spcBef>
              <a:spcAft>
                <a:spcPts val="0"/>
              </a:spcAft>
              <a:buClr>
                <a:srgbClr val="2B2B2B"/>
              </a:buClr>
              <a:buSzPts val="2000"/>
              <a:buChar char="●"/>
            </a:pPr>
            <a:r>
              <a:rPr lang="en" sz="2000">
                <a:solidFill>
                  <a:srgbClr val="2B2B2B"/>
                </a:solidFill>
              </a:rPr>
              <a:t>Predicted the next second quarter for 2024, shortly after DoorDash 2024 Q2 report was released</a:t>
            </a:r>
            <a:endParaRPr sz="2000">
              <a:solidFill>
                <a:srgbClr val="2B2B2B"/>
              </a:solidFill>
            </a:endParaRPr>
          </a:p>
          <a:p>
            <a:pPr indent="0" lvl="0" marL="0" rtl="0" algn="l">
              <a:lnSpc>
                <a:spcPct val="150000"/>
              </a:lnSpc>
              <a:spcBef>
                <a:spcPts val="1000"/>
              </a:spcBef>
              <a:spcAft>
                <a:spcPts val="1000"/>
              </a:spcAft>
              <a:buNone/>
            </a:pPr>
            <a:r>
              <a:t/>
            </a:r>
            <a:endParaRPr sz="2000">
              <a:solidFill>
                <a:srgbClr val="2B2B2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4380"/>
          </a:srgbClr>
        </a:solidFill>
      </p:bgPr>
    </p:bg>
    <p:spTree>
      <p:nvGrpSpPr>
        <p:cNvPr id="178" name="Shape 178"/>
        <p:cNvGrpSpPr/>
        <p:nvPr/>
      </p:nvGrpSpPr>
      <p:grpSpPr>
        <a:xfrm>
          <a:off x="0" y="0"/>
          <a:ext cx="0" cy="0"/>
          <a:chOff x="0" y="0"/>
          <a:chExt cx="0" cy="0"/>
        </a:xfrm>
      </p:grpSpPr>
      <p:sp>
        <p:nvSpPr>
          <p:cNvPr id="179" name="Google Shape;179;p24"/>
          <p:cNvSpPr txBox="1"/>
          <p:nvPr>
            <p:ph type="title"/>
          </p:nvPr>
        </p:nvSpPr>
        <p:spPr>
          <a:xfrm>
            <a:off x="0" y="273850"/>
            <a:ext cx="8515500" cy="994200"/>
          </a:xfrm>
          <a:prstGeom prst="rect">
            <a:avLst/>
          </a:prstGeom>
        </p:spPr>
        <p:txBody>
          <a:bodyPr anchorCtr="0" anchor="ctr" bIns="34275" lIns="68575" spcFirstLastPara="1" rIns="68575" wrap="square" tIns="34275">
            <a:normAutofit fontScale="90000"/>
          </a:bodyPr>
          <a:lstStyle/>
          <a:p>
            <a:pPr indent="0" lvl="0" marL="0" rtl="0" algn="l">
              <a:lnSpc>
                <a:spcPct val="115000"/>
              </a:lnSpc>
              <a:spcBef>
                <a:spcPts val="0"/>
              </a:spcBef>
              <a:spcAft>
                <a:spcPts val="1200"/>
              </a:spcAft>
              <a:buNone/>
            </a:pPr>
            <a:r>
              <a:rPr lang="en" sz="3344">
                <a:solidFill>
                  <a:srgbClr val="2B2B2B"/>
                </a:solidFill>
              </a:rPr>
              <a:t>The results/conclusions of the application or analysis</a:t>
            </a:r>
            <a:r>
              <a:rPr lang="en" sz="3277">
                <a:solidFill>
                  <a:srgbClr val="2B2B2B"/>
                </a:solidFill>
              </a:rPr>
              <a:t>:</a:t>
            </a:r>
            <a:endParaRPr sz="3277"/>
          </a:p>
        </p:txBody>
      </p:sp>
      <p:sp>
        <p:nvSpPr>
          <p:cNvPr id="180" name="Google Shape;180;p24"/>
          <p:cNvSpPr txBox="1"/>
          <p:nvPr>
            <p:ph idx="1" type="body"/>
          </p:nvPr>
        </p:nvSpPr>
        <p:spPr>
          <a:xfrm>
            <a:off x="247975" y="1268050"/>
            <a:ext cx="8895900" cy="3256200"/>
          </a:xfrm>
          <a:prstGeom prst="rect">
            <a:avLst/>
          </a:prstGeom>
        </p:spPr>
        <p:txBody>
          <a:bodyPr anchorCtr="0" anchor="t" bIns="34275" lIns="68575" spcFirstLastPara="1" rIns="68575" wrap="square" tIns="34275">
            <a:normAutofit/>
          </a:bodyPr>
          <a:lstStyle/>
          <a:p>
            <a:pPr indent="0" lvl="0" marL="0" rtl="0" algn="l">
              <a:lnSpc>
                <a:spcPct val="150000"/>
              </a:lnSpc>
              <a:spcBef>
                <a:spcPts val="800"/>
              </a:spcBef>
              <a:spcAft>
                <a:spcPts val="0"/>
              </a:spcAft>
              <a:buNone/>
            </a:pPr>
            <a:r>
              <a:rPr lang="en" sz="2000">
                <a:solidFill>
                  <a:srgbClr val="2B2B2B"/>
                </a:solidFill>
              </a:rPr>
              <a:t>From the data assembled from DoorDash’s quarterly filings we were able to track over the years and predict the company’s trajectory based on market trends</a:t>
            </a:r>
            <a:endParaRPr sz="2000">
              <a:solidFill>
                <a:srgbClr val="2B2B2B"/>
              </a:solidFill>
            </a:endParaRPr>
          </a:p>
          <a:p>
            <a:pPr indent="0" lvl="0" marL="0" rtl="0" algn="l">
              <a:spcBef>
                <a:spcPts val="800"/>
              </a:spcBef>
              <a:spcAft>
                <a:spcPts val="0"/>
              </a:spcAft>
              <a:buNone/>
            </a:pPr>
            <a:r>
              <a:t/>
            </a:r>
            <a:endParaRPr sz="2000">
              <a:solidFill>
                <a:srgbClr val="2B2B2B"/>
              </a:solidFill>
              <a:latin typeface="Roboto"/>
              <a:ea typeface="Roboto"/>
              <a:cs typeface="Roboto"/>
              <a:sym typeface="Roboto"/>
            </a:endParaRPr>
          </a:p>
        </p:txBody>
      </p:sp>
      <p:pic>
        <p:nvPicPr>
          <p:cNvPr id="181" name="Google Shape;181;p24" title="a baby yoda with a red bag that says naomi on it (Provided by Tenor)"/>
          <p:cNvPicPr preferRelativeResize="0"/>
          <p:nvPr/>
        </p:nvPicPr>
        <p:blipFill>
          <a:blip r:embed="rId3">
            <a:alphaModFix/>
          </a:blip>
          <a:stretch>
            <a:fillRect/>
          </a:stretch>
        </p:blipFill>
        <p:spPr>
          <a:xfrm>
            <a:off x="2200275" y="2571750"/>
            <a:ext cx="5444625" cy="2482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8C78"/>
        </a:solidFill>
      </p:bgPr>
    </p:bg>
    <p:spTree>
      <p:nvGrpSpPr>
        <p:cNvPr id="185" name="Shape 185"/>
        <p:cNvGrpSpPr/>
        <p:nvPr/>
      </p:nvGrpSpPr>
      <p:grpSpPr>
        <a:xfrm>
          <a:off x="0" y="0"/>
          <a:ext cx="0" cy="0"/>
          <a:chOff x="0" y="0"/>
          <a:chExt cx="0" cy="0"/>
        </a:xfrm>
      </p:grpSpPr>
      <p:pic>
        <p:nvPicPr>
          <p:cNvPr id="186" name="Google Shape;186;p25"/>
          <p:cNvPicPr preferRelativeResize="0"/>
          <p:nvPr/>
        </p:nvPicPr>
        <p:blipFill>
          <a:blip r:embed="rId3">
            <a:alphaModFix/>
          </a:blip>
          <a:stretch>
            <a:fillRect/>
          </a:stretch>
        </p:blipFill>
        <p:spPr>
          <a:xfrm>
            <a:off x="3432650" y="-76200"/>
            <a:ext cx="5787549" cy="3587999"/>
          </a:xfrm>
          <a:prstGeom prst="rect">
            <a:avLst/>
          </a:prstGeom>
          <a:noFill/>
          <a:ln>
            <a:noFill/>
          </a:ln>
        </p:spPr>
      </p:pic>
      <p:pic>
        <p:nvPicPr>
          <p:cNvPr id="187" name="Google Shape;187;p25"/>
          <p:cNvPicPr preferRelativeResize="0"/>
          <p:nvPr/>
        </p:nvPicPr>
        <p:blipFill>
          <a:blip r:embed="rId4">
            <a:alphaModFix/>
          </a:blip>
          <a:stretch>
            <a:fillRect/>
          </a:stretch>
        </p:blipFill>
        <p:spPr>
          <a:xfrm>
            <a:off x="2963850" y="3436300"/>
            <a:ext cx="6195151" cy="1707200"/>
          </a:xfrm>
          <a:prstGeom prst="rect">
            <a:avLst/>
          </a:prstGeom>
          <a:noFill/>
          <a:ln>
            <a:noFill/>
          </a:ln>
        </p:spPr>
      </p:pic>
      <p:sp>
        <p:nvSpPr>
          <p:cNvPr id="188" name="Google Shape;188;p25"/>
          <p:cNvSpPr txBox="1"/>
          <p:nvPr/>
        </p:nvSpPr>
        <p:spPr>
          <a:xfrm>
            <a:off x="0" y="773275"/>
            <a:ext cx="3678900" cy="3151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Century Gothic"/>
              <a:buChar char="●"/>
            </a:pPr>
            <a:r>
              <a:rPr lang="en" sz="2000">
                <a:solidFill>
                  <a:schemeClr val="dk1"/>
                </a:solidFill>
                <a:latin typeface="Century Gothic"/>
                <a:ea typeface="Century Gothic"/>
                <a:cs typeface="Century Gothic"/>
                <a:sym typeface="Century Gothic"/>
              </a:rPr>
              <a:t>G</a:t>
            </a:r>
            <a:r>
              <a:rPr lang="en" sz="2000">
                <a:solidFill>
                  <a:schemeClr val="dk1"/>
                </a:solidFill>
                <a:latin typeface="Century Gothic"/>
                <a:ea typeface="Century Gothic"/>
                <a:cs typeface="Century Gothic"/>
                <a:sym typeface="Century Gothic"/>
              </a:rPr>
              <a:t>ross profit had a slow trend upwards for the year 2022</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 sz="2000">
                <a:solidFill>
                  <a:schemeClr val="dk1"/>
                </a:solidFill>
                <a:latin typeface="Century Gothic"/>
                <a:ea typeface="Century Gothic"/>
                <a:cs typeface="Century Gothic"/>
                <a:sym typeface="Century Gothic"/>
              </a:rPr>
              <a:t>2023 Q1, profits jumped because of improved business practices</a:t>
            </a:r>
            <a:endParaRPr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dk1"/>
              </a:buClr>
              <a:buSzPts val="2000"/>
              <a:buFont typeface="Century Gothic"/>
              <a:buChar char="●"/>
            </a:pPr>
            <a:r>
              <a:rPr lang="en" sz="2000">
                <a:solidFill>
                  <a:schemeClr val="dk1"/>
                </a:solidFill>
                <a:latin typeface="Century Gothic"/>
                <a:ea typeface="Century Gothic"/>
                <a:cs typeface="Century Gothic"/>
                <a:sym typeface="Century Gothic"/>
              </a:rPr>
              <a:t>Overall the gross profit has been an upward trend</a:t>
            </a:r>
            <a:endParaRPr sz="2000">
              <a:solidFill>
                <a:schemeClr val="dk1"/>
              </a:solidFill>
              <a:latin typeface="Century Gothic"/>
              <a:ea typeface="Century Gothic"/>
              <a:cs typeface="Century Gothic"/>
              <a:sym typeface="Century Gothic"/>
            </a:endParaRPr>
          </a:p>
        </p:txBody>
      </p:sp>
      <p:pic>
        <p:nvPicPr>
          <p:cNvPr id="189" name="Google Shape;189;p25"/>
          <p:cNvPicPr preferRelativeResize="0"/>
          <p:nvPr/>
        </p:nvPicPr>
        <p:blipFill>
          <a:blip r:embed="rId5">
            <a:alphaModFix/>
          </a:blip>
          <a:stretch>
            <a:fillRect/>
          </a:stretch>
        </p:blipFill>
        <p:spPr>
          <a:xfrm>
            <a:off x="4046825" y="663025"/>
            <a:ext cx="5097176" cy="38026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6CE"/>
        </a:solidFill>
      </p:bgPr>
    </p:bg>
    <p:spTree>
      <p:nvGrpSpPr>
        <p:cNvPr id="193" name="Shape 193"/>
        <p:cNvGrpSpPr/>
        <p:nvPr/>
      </p:nvGrpSpPr>
      <p:grpSpPr>
        <a:xfrm>
          <a:off x="0" y="0"/>
          <a:ext cx="0" cy="0"/>
          <a:chOff x="0" y="0"/>
          <a:chExt cx="0" cy="0"/>
        </a:xfrm>
      </p:grpSpPr>
      <p:pic>
        <p:nvPicPr>
          <p:cNvPr id="194" name="Google Shape;194;p26"/>
          <p:cNvPicPr preferRelativeResize="0"/>
          <p:nvPr/>
        </p:nvPicPr>
        <p:blipFill>
          <a:blip r:embed="rId3">
            <a:alphaModFix/>
          </a:blip>
          <a:stretch>
            <a:fillRect/>
          </a:stretch>
        </p:blipFill>
        <p:spPr>
          <a:xfrm>
            <a:off x="3432650" y="-76200"/>
            <a:ext cx="5787549" cy="3587999"/>
          </a:xfrm>
          <a:prstGeom prst="rect">
            <a:avLst/>
          </a:prstGeom>
          <a:noFill/>
          <a:ln>
            <a:noFill/>
          </a:ln>
        </p:spPr>
      </p:pic>
      <p:pic>
        <p:nvPicPr>
          <p:cNvPr id="195" name="Google Shape;195;p26"/>
          <p:cNvPicPr preferRelativeResize="0"/>
          <p:nvPr/>
        </p:nvPicPr>
        <p:blipFill>
          <a:blip r:embed="rId4">
            <a:alphaModFix/>
          </a:blip>
          <a:stretch>
            <a:fillRect/>
          </a:stretch>
        </p:blipFill>
        <p:spPr>
          <a:xfrm>
            <a:off x="2963850" y="3436300"/>
            <a:ext cx="6195151" cy="1707200"/>
          </a:xfrm>
          <a:prstGeom prst="rect">
            <a:avLst/>
          </a:prstGeom>
          <a:noFill/>
          <a:ln>
            <a:noFill/>
          </a:ln>
        </p:spPr>
      </p:pic>
      <p:pic>
        <p:nvPicPr>
          <p:cNvPr id="196" name="Google Shape;196;p26"/>
          <p:cNvPicPr preferRelativeResize="0"/>
          <p:nvPr/>
        </p:nvPicPr>
        <p:blipFill>
          <a:blip r:embed="rId5">
            <a:alphaModFix/>
          </a:blip>
          <a:stretch>
            <a:fillRect/>
          </a:stretch>
        </p:blipFill>
        <p:spPr>
          <a:xfrm>
            <a:off x="4022725" y="655825"/>
            <a:ext cx="5136275" cy="3831850"/>
          </a:xfrm>
          <a:prstGeom prst="rect">
            <a:avLst/>
          </a:prstGeom>
          <a:noFill/>
          <a:ln>
            <a:noFill/>
          </a:ln>
        </p:spPr>
      </p:pic>
      <p:sp>
        <p:nvSpPr>
          <p:cNvPr id="197" name="Google Shape;197;p26"/>
          <p:cNvSpPr txBox="1"/>
          <p:nvPr/>
        </p:nvSpPr>
        <p:spPr>
          <a:xfrm>
            <a:off x="72550" y="506850"/>
            <a:ext cx="3585300" cy="3588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entury Gothic"/>
              <a:buChar char="●"/>
            </a:pPr>
            <a:r>
              <a:rPr lang="en" sz="2000">
                <a:solidFill>
                  <a:schemeClr val="dk1"/>
                </a:solidFill>
                <a:latin typeface="Century Gothic"/>
                <a:ea typeface="Century Gothic"/>
                <a:cs typeface="Century Gothic"/>
                <a:sym typeface="Century Gothic"/>
              </a:rPr>
              <a:t>DoorDash stock prices suffered from 2022 to 2023 due to wider than normal losses for the business even though gross profits were climbing </a:t>
            </a:r>
            <a:endParaRPr sz="20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355600" lvl="0" marL="457200" rtl="0" algn="l">
              <a:spcBef>
                <a:spcPts val="0"/>
              </a:spcBef>
              <a:spcAft>
                <a:spcPts val="0"/>
              </a:spcAft>
              <a:buClr>
                <a:schemeClr val="dk1"/>
              </a:buClr>
              <a:buSzPts val="2000"/>
              <a:buFont typeface="Century Gothic"/>
              <a:buChar char="●"/>
            </a:pPr>
            <a:r>
              <a:rPr lang="en" sz="2000">
                <a:solidFill>
                  <a:schemeClr val="dk1"/>
                </a:solidFill>
                <a:latin typeface="Century Gothic"/>
                <a:ea typeface="Century Gothic"/>
                <a:cs typeface="Century Gothic"/>
                <a:sym typeface="Century Gothic"/>
              </a:rPr>
              <a:t>After 2023, the stock prices and gross profits were following each other in an upward trend</a:t>
            </a:r>
            <a:endParaRPr sz="20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7"/>
          <p:cNvPicPr preferRelativeResize="0"/>
          <p:nvPr/>
        </p:nvPicPr>
        <p:blipFill>
          <a:blip r:embed="rId3">
            <a:alphaModFix/>
          </a:blip>
          <a:stretch>
            <a:fillRect/>
          </a:stretch>
        </p:blipFill>
        <p:spPr>
          <a:xfrm>
            <a:off x="130125" y="568588"/>
            <a:ext cx="5370175" cy="4006325"/>
          </a:xfrm>
          <a:prstGeom prst="rect">
            <a:avLst/>
          </a:prstGeom>
          <a:noFill/>
          <a:ln>
            <a:noFill/>
          </a:ln>
        </p:spPr>
      </p:pic>
      <p:pic>
        <p:nvPicPr>
          <p:cNvPr id="203" name="Google Shape;203;p27"/>
          <p:cNvPicPr preferRelativeResize="0"/>
          <p:nvPr/>
        </p:nvPicPr>
        <p:blipFill>
          <a:blip r:embed="rId4">
            <a:alphaModFix/>
          </a:blip>
          <a:stretch>
            <a:fillRect/>
          </a:stretch>
        </p:blipFill>
        <p:spPr>
          <a:xfrm>
            <a:off x="5079725" y="3423475"/>
            <a:ext cx="4064276" cy="1692450"/>
          </a:xfrm>
          <a:prstGeom prst="rect">
            <a:avLst/>
          </a:prstGeom>
          <a:noFill/>
          <a:ln>
            <a:noFill/>
          </a:ln>
        </p:spPr>
      </p:pic>
      <p:pic>
        <p:nvPicPr>
          <p:cNvPr id="204" name="Google Shape;204;p27"/>
          <p:cNvPicPr preferRelativeResize="0"/>
          <p:nvPr/>
        </p:nvPicPr>
        <p:blipFill>
          <a:blip r:embed="rId5">
            <a:alphaModFix/>
          </a:blip>
          <a:stretch>
            <a:fillRect/>
          </a:stretch>
        </p:blipFill>
        <p:spPr>
          <a:xfrm>
            <a:off x="5424875" y="0"/>
            <a:ext cx="3735900" cy="3484275"/>
          </a:xfrm>
          <a:prstGeom prst="rect">
            <a:avLst/>
          </a:prstGeom>
          <a:noFill/>
          <a:ln>
            <a:noFill/>
          </a:ln>
        </p:spPr>
      </p:pic>
      <p:sp>
        <p:nvSpPr>
          <p:cNvPr id="205" name="Google Shape;205;p27"/>
          <p:cNvSpPr txBox="1"/>
          <p:nvPr/>
        </p:nvSpPr>
        <p:spPr>
          <a:xfrm>
            <a:off x="5582450" y="228475"/>
            <a:ext cx="3609000" cy="51435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Adjusted gross profit data had a slow trend upwards for the year 2022</a:t>
            </a:r>
            <a:br>
              <a:rPr lang="e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Q1 of 2023, profits jumped because of improved business practices</a:t>
            </a:r>
            <a:br>
              <a:rPr lang="e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a:p>
            <a:pPr indent="-342900" lvl="0" marL="457200" rtl="0" algn="l">
              <a:spcBef>
                <a:spcPts val="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Overall the gross profit has been an upward trend </a:t>
            </a:r>
            <a:br>
              <a:rPr lang="e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i="1" lang="en" sz="1800">
                <a:solidFill>
                  <a:schemeClr val="dk1"/>
                </a:solidFill>
                <a:latin typeface="Century Gothic"/>
                <a:ea typeface="Century Gothic"/>
                <a:cs typeface="Century Gothic"/>
                <a:sym typeface="Century Gothic"/>
              </a:rPr>
              <a:t>(This graph is similar to the non-adjusted and has taken account for other profit contributions in the company)</a:t>
            </a:r>
            <a:endParaRPr i="1" sz="18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Brush">
  <a:themeElements>
    <a:clrScheme name="Custom 1">
      <a:dk1>
        <a:srgbClr val="000000"/>
      </a:dk1>
      <a:lt1>
        <a:srgbClr val="FFFFFF"/>
      </a:lt1>
      <a:dk2>
        <a:srgbClr val="57495C"/>
      </a:dk2>
      <a:lt2>
        <a:srgbClr val="E7E6E6"/>
      </a:lt2>
      <a:accent1>
        <a:srgbClr val="FF3008"/>
      </a:accent1>
      <a:accent2>
        <a:srgbClr val="A6778D"/>
      </a:accent2>
      <a:accent3>
        <a:srgbClr val="768BA6"/>
      </a:accent3>
      <a:accent4>
        <a:srgbClr val="E8908B"/>
      </a:accent4>
      <a:accent5>
        <a:srgbClr val="C47A93"/>
      </a:accent5>
      <a:accent6>
        <a:srgbClr val="70A8DB"/>
      </a:accent6>
      <a:hlink>
        <a:srgbClr val="EB8067"/>
      </a:hlink>
      <a:folHlink>
        <a:srgbClr val="FF3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